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sldIdLst>
    <p:sldId id="256" r:id="rId2"/>
    <p:sldId id="257" r:id="rId3"/>
    <p:sldId id="258" r:id="rId4"/>
    <p:sldId id="259" r:id="rId5"/>
    <p:sldId id="260" r:id="rId6"/>
    <p:sldId id="262" r:id="rId7"/>
    <p:sldId id="271" r:id="rId8"/>
    <p:sldId id="261" r:id="rId9"/>
    <p:sldId id="274" r:id="rId10"/>
    <p:sldId id="275" r:id="rId11"/>
    <p:sldId id="272" r:id="rId12"/>
    <p:sldId id="285" r:id="rId13"/>
    <p:sldId id="273" r:id="rId14"/>
    <p:sldId id="263" r:id="rId15"/>
    <p:sldId id="292" r:id="rId16"/>
    <p:sldId id="294" r:id="rId17"/>
    <p:sldId id="276" r:id="rId18"/>
    <p:sldId id="277" r:id="rId19"/>
    <p:sldId id="264" r:id="rId20"/>
    <p:sldId id="296" r:id="rId21"/>
    <p:sldId id="297" r:id="rId22"/>
    <p:sldId id="265" r:id="rId23"/>
    <p:sldId id="291" r:id="rId24"/>
    <p:sldId id="290" r:id="rId25"/>
    <p:sldId id="281" r:id="rId26"/>
    <p:sldId id="286" r:id="rId27"/>
    <p:sldId id="289" r:id="rId28"/>
    <p:sldId id="298" r:id="rId29"/>
    <p:sldId id="287" r:id="rId30"/>
    <p:sldId id="279" r:id="rId31"/>
    <p:sldId id="280"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00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595" autoAdjust="0"/>
  </p:normalViewPr>
  <p:slideViewPr>
    <p:cSldViewPr>
      <p:cViewPr varScale="1">
        <p:scale>
          <a:sx n="68" d="100"/>
          <a:sy n="68" d="100"/>
        </p:scale>
        <p:origin x="144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5373216"/>
            <a:ext cx="9144000" cy="792088"/>
          </a:xfrm>
        </p:spPr>
        <p:txBody>
          <a:bodyPr>
            <a:normAutofit/>
          </a:bodyPr>
          <a:lstStyle>
            <a:lvl1pPr>
              <a:defRPr sz="4800" b="1">
                <a:solidFill>
                  <a:srgbClr val="ED008C"/>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0" y="6165304"/>
            <a:ext cx="9144000" cy="692696"/>
          </a:xfrm>
        </p:spPr>
        <p:txBody>
          <a:bodyPr>
            <a:normAutofit/>
          </a:bodyPr>
          <a:lstStyle>
            <a:lvl1pPr marL="0" indent="0" algn="ctr">
              <a:buNone/>
              <a:defRPr sz="3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CA" dirty="0"/>
          </a:p>
        </p:txBody>
      </p:sp>
      <p:sp>
        <p:nvSpPr>
          <p:cNvPr id="7" name="Picture Placeholder 2"/>
          <p:cNvSpPr>
            <a:spLocks noGrp="1"/>
          </p:cNvSpPr>
          <p:nvPr>
            <p:ph type="pic" idx="10"/>
          </p:nvPr>
        </p:nvSpPr>
        <p:spPr>
          <a:xfrm>
            <a:off x="179512" y="188640"/>
            <a:ext cx="8784976" cy="50405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Tree>
  </p:cSld>
  <p:clrMapOvr>
    <a:masterClrMapping/>
  </p:clrMapOvr>
  <p:transition spd="med" advClick="0" advTm="12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Tree>
  </p:cSld>
  <p:clrMapOvr>
    <a:masterClrMapping/>
  </p:clrMapOvr>
  <p:transition spd="med" advClick="0" advTm="12000">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4097FA-20C5-4455-8EE0-0DCDC095B53C}" type="datetimeFigureOut">
              <a:rPr lang="en-CA" smtClean="0"/>
              <a:pPr/>
              <a:t>2017-01-13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104700BA-5119-4944-BBE3-52A58ED14A6F}" type="slidenum">
              <a:rPr lang="en-CA" smtClean="0"/>
              <a:pPr/>
              <a:t>‹#›</a:t>
            </a:fld>
            <a:endParaRPr lang="en-CA"/>
          </a:p>
        </p:txBody>
      </p:sp>
    </p:spTree>
  </p:cSld>
  <p:clrMapOvr>
    <a:masterClrMapping/>
  </p:clrMapOvr>
  <p:transition spd="med" advClick="0" advTm="12000">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4097FA-20C5-4455-8EE0-0DCDC095B53C}" type="datetimeFigureOut">
              <a:rPr lang="en-CA" smtClean="0"/>
              <a:pPr/>
              <a:t>2017-01-13</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700BA-5119-4944-BBE3-52A58ED14A6F}" type="slidenum">
              <a:rPr lang="en-CA" smtClean="0"/>
              <a:pPr/>
              <a:t>‹#›</a:t>
            </a:fld>
            <a:endParaRPr lang="en-CA"/>
          </a:p>
        </p:txBody>
      </p:sp>
    </p:spTree>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51" r:id="rId12"/>
  </p:sldLayoutIdLst>
  <p:transition spd="med" advClick="0" advTm="12000">
    <p:fade thruBlk="1"/>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VB_square_blue"/>
          <p:cNvPicPr>
            <a:picLocks noChangeAspect="1" noChangeArrowheads="1"/>
          </p:cNvPicPr>
          <p:nvPr/>
        </p:nvPicPr>
        <p:blipFill>
          <a:blip r:embed="rId2" cstate="print"/>
          <a:srcRect l="4265" r="2969"/>
          <a:stretch>
            <a:fillRect/>
          </a:stretch>
        </p:blipFill>
        <p:spPr bwMode="auto">
          <a:xfrm>
            <a:off x="35496" y="260647"/>
            <a:ext cx="5287006" cy="3881983"/>
          </a:xfrm>
          <a:prstGeom prst="rect">
            <a:avLst/>
          </a:prstGeom>
          <a:noFill/>
          <a:ln w="9525" algn="in">
            <a:noFill/>
            <a:miter lim="800000"/>
            <a:headEnd/>
            <a:tailEnd/>
          </a:ln>
          <a:effectLst/>
        </p:spPr>
      </p:pic>
      <p:pic>
        <p:nvPicPr>
          <p:cNvPr id="2059" name="Picture 11" descr="fresh"/>
          <p:cNvPicPr>
            <a:picLocks noChangeAspect="1" noChangeArrowheads="1"/>
          </p:cNvPicPr>
          <p:nvPr/>
        </p:nvPicPr>
        <p:blipFill>
          <a:blip r:embed="rId3" cstate="print"/>
          <a:srcRect/>
          <a:stretch>
            <a:fillRect/>
          </a:stretch>
        </p:blipFill>
        <p:spPr bwMode="auto">
          <a:xfrm>
            <a:off x="125787" y="4982061"/>
            <a:ext cx="8652701" cy="1759307"/>
          </a:xfrm>
          <a:prstGeom prst="rect">
            <a:avLst/>
          </a:prstGeom>
          <a:noFill/>
          <a:ln w="9525" algn="in">
            <a:noFill/>
            <a:miter lim="800000"/>
            <a:headEnd/>
            <a:tailEnd/>
          </a:ln>
          <a:effectLst/>
        </p:spPr>
      </p:pic>
      <p:pic>
        <p:nvPicPr>
          <p:cNvPr id="2060" name="Picture 12" descr="pebble_baby"/>
          <p:cNvPicPr>
            <a:picLocks noChangeAspect="1" noChangeArrowheads="1"/>
          </p:cNvPicPr>
          <p:nvPr/>
        </p:nvPicPr>
        <p:blipFill>
          <a:blip r:embed="rId4" cstate="print"/>
          <a:srcRect/>
          <a:stretch>
            <a:fillRect/>
          </a:stretch>
        </p:blipFill>
        <p:spPr bwMode="auto">
          <a:xfrm>
            <a:off x="5905714" y="2925638"/>
            <a:ext cx="3120425" cy="634380"/>
          </a:xfrm>
          <a:prstGeom prst="rect">
            <a:avLst/>
          </a:prstGeom>
          <a:noFill/>
          <a:ln w="9525" algn="in">
            <a:noFill/>
            <a:miter lim="800000"/>
            <a:headEnd/>
            <a:tailEnd/>
          </a:ln>
          <a:effectLst/>
        </p:spPr>
      </p:pic>
      <p:pic>
        <p:nvPicPr>
          <p:cNvPr id="2061" name="Picture 13" descr="vegas_baby_horizontal"/>
          <p:cNvPicPr>
            <a:picLocks noChangeAspect="1" noChangeArrowheads="1"/>
          </p:cNvPicPr>
          <p:nvPr/>
        </p:nvPicPr>
        <p:blipFill>
          <a:blip r:embed="rId5" cstate="print"/>
          <a:srcRect/>
          <a:stretch>
            <a:fillRect/>
          </a:stretch>
        </p:blipFill>
        <p:spPr bwMode="auto">
          <a:xfrm>
            <a:off x="5902851" y="1396400"/>
            <a:ext cx="3061376" cy="919018"/>
          </a:xfrm>
          <a:prstGeom prst="rect">
            <a:avLst/>
          </a:prstGeom>
          <a:noFill/>
          <a:ln w="9525" algn="in">
            <a:noFill/>
            <a:miter lim="800000"/>
            <a:headEnd/>
            <a:tailEnd/>
          </a:ln>
          <a:effectLst/>
        </p:spPr>
      </p:pic>
    </p:spTree>
  </p:cSld>
  <p:clrMapOvr>
    <a:masterClrMapping/>
  </p:clrMapOvr>
  <p:transition spd="med" advClick="0" advTm="12000">
    <p:fade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5157192"/>
            <a:ext cx="9144000" cy="1440160"/>
          </a:xfrm>
        </p:spPr>
        <p:txBody>
          <a:bodyPr>
            <a:noAutofit/>
          </a:bodyPr>
          <a:lstStyle/>
          <a:p>
            <a:r>
              <a:rPr lang="en-CA" sz="3400" dirty="0"/>
              <a:t>“We love our new counter here at Olympic View! </a:t>
            </a:r>
            <a:r>
              <a:rPr lang="en-CA" sz="3600" dirty="0"/>
              <a:t>Our shop has been getting tons of great feedback from the layout.” </a:t>
            </a:r>
          </a:p>
        </p:txBody>
      </p:sp>
      <p:pic>
        <p:nvPicPr>
          <p:cNvPr id="7" name="Picture Placeholder 6" descr="892.JPG"/>
          <p:cNvPicPr>
            <a:picLocks noGrp="1" noChangeAspect="1"/>
          </p:cNvPicPr>
          <p:nvPr>
            <p:ph type="pic" idx="10"/>
          </p:nvPr>
        </p:nvPicPr>
        <p:blipFill>
          <a:blip r:embed="rId2" cstate="print"/>
          <a:srcRect l="10656" t="22680" r="8197" b="14741"/>
          <a:stretch>
            <a:fillRect/>
          </a:stretch>
        </p:blipFill>
        <p:spPr>
          <a:xfrm>
            <a:off x="460221" y="188640"/>
            <a:ext cx="8216235" cy="4752528"/>
          </a:xfrm>
        </p:spPr>
      </p:pic>
    </p:spTree>
  </p:cSld>
  <p:clrMapOvr>
    <a:masterClrMapping/>
  </p:clrMapOvr>
  <p:transition spd="med" advClick="0" advTm="12000">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Olympic View - </a:t>
            </a:r>
            <a:r>
              <a:rPr lang="en-CA" dirty="0" err="1"/>
              <a:t>GolfBC</a:t>
            </a:r>
            <a:endParaRPr lang="en-CA" dirty="0"/>
          </a:p>
        </p:txBody>
      </p:sp>
      <p:sp>
        <p:nvSpPr>
          <p:cNvPr id="5" name="Subtitle 4"/>
          <p:cNvSpPr>
            <a:spLocks noGrp="1"/>
          </p:cNvSpPr>
          <p:nvPr>
            <p:ph type="subTitle" idx="1"/>
          </p:nvPr>
        </p:nvSpPr>
        <p:spPr/>
        <p:txBody>
          <a:bodyPr>
            <a:normAutofit/>
          </a:bodyPr>
          <a:lstStyle/>
          <a:p>
            <a:r>
              <a:rPr lang="en-CA" dirty="0"/>
              <a:t>Counter Relocation Project</a:t>
            </a:r>
          </a:p>
        </p:txBody>
      </p:sp>
      <p:pic>
        <p:nvPicPr>
          <p:cNvPr id="7" name="Picture 6" descr="1426.JPG"/>
          <p:cNvPicPr>
            <a:picLocks noChangeAspect="1"/>
          </p:cNvPicPr>
          <p:nvPr/>
        </p:nvPicPr>
        <p:blipFill>
          <a:blip r:embed="rId2" cstate="print"/>
          <a:srcRect l="4326" t="5901" r="1963" b="21650"/>
          <a:stretch>
            <a:fillRect/>
          </a:stretch>
        </p:blipFill>
        <p:spPr>
          <a:xfrm>
            <a:off x="251520" y="260648"/>
            <a:ext cx="8568952" cy="4968552"/>
          </a:xfrm>
          <a:prstGeom prst="rect">
            <a:avLst/>
          </a:prstGeom>
        </p:spPr>
      </p:pic>
    </p:spTree>
  </p:cSld>
  <p:clrMapOvr>
    <a:masterClrMapping/>
  </p:clrMapOvr>
  <p:transition spd="med" advClick="0" advTm="12000">
    <p:fade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Olympic View – </a:t>
            </a:r>
            <a:r>
              <a:rPr lang="en-CA" dirty="0" err="1"/>
              <a:t>GolfBC</a:t>
            </a:r>
            <a:endParaRPr lang="en-CA" dirty="0"/>
          </a:p>
        </p:txBody>
      </p:sp>
      <p:sp>
        <p:nvSpPr>
          <p:cNvPr id="5" name="Subtitle 4"/>
          <p:cNvSpPr>
            <a:spLocks noGrp="1"/>
          </p:cNvSpPr>
          <p:nvPr>
            <p:ph type="subTitle" idx="1"/>
          </p:nvPr>
        </p:nvSpPr>
        <p:spPr/>
        <p:txBody>
          <a:bodyPr>
            <a:normAutofit/>
          </a:bodyPr>
          <a:lstStyle/>
          <a:p>
            <a:r>
              <a:rPr lang="en-CA" dirty="0"/>
              <a:t>Counter Relocation Project</a:t>
            </a:r>
          </a:p>
        </p:txBody>
      </p:sp>
      <p:pic>
        <p:nvPicPr>
          <p:cNvPr id="12" name="Picture 11" descr="1443.JPG"/>
          <p:cNvPicPr>
            <a:picLocks noChangeAspect="1"/>
          </p:cNvPicPr>
          <p:nvPr/>
        </p:nvPicPr>
        <p:blipFill>
          <a:blip r:embed="rId2" cstate="print"/>
          <a:srcRect t="12404" b="4490"/>
          <a:stretch>
            <a:fillRect/>
          </a:stretch>
        </p:blipFill>
        <p:spPr>
          <a:xfrm>
            <a:off x="395536" y="260648"/>
            <a:ext cx="8202463" cy="5112568"/>
          </a:xfrm>
          <a:prstGeom prst="rect">
            <a:avLst/>
          </a:prstGeom>
        </p:spPr>
      </p:pic>
    </p:spTree>
  </p:cSld>
  <p:clrMapOvr>
    <a:masterClrMapping/>
  </p:clrMapOvr>
  <p:transition spd="med" advClick="0" advTm="12000">
    <p:fade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Olympic View - </a:t>
            </a:r>
            <a:r>
              <a:rPr lang="en-CA" dirty="0" err="1"/>
              <a:t>GolfBC</a:t>
            </a:r>
            <a:endParaRPr lang="en-CA" dirty="0"/>
          </a:p>
        </p:txBody>
      </p:sp>
      <p:sp>
        <p:nvSpPr>
          <p:cNvPr id="5" name="Subtitle 4"/>
          <p:cNvSpPr>
            <a:spLocks noGrp="1"/>
          </p:cNvSpPr>
          <p:nvPr>
            <p:ph type="subTitle" idx="1"/>
          </p:nvPr>
        </p:nvSpPr>
        <p:spPr/>
        <p:txBody>
          <a:bodyPr>
            <a:normAutofit/>
          </a:bodyPr>
          <a:lstStyle/>
          <a:p>
            <a:r>
              <a:rPr lang="en-CA" dirty="0"/>
              <a:t>Counter Relocation Project</a:t>
            </a:r>
          </a:p>
        </p:txBody>
      </p:sp>
      <p:sp>
        <p:nvSpPr>
          <p:cNvPr id="7" name="TextBox 6"/>
          <p:cNvSpPr txBox="1"/>
          <p:nvPr/>
        </p:nvSpPr>
        <p:spPr>
          <a:xfrm>
            <a:off x="179512" y="188640"/>
            <a:ext cx="8784976" cy="5170646"/>
          </a:xfrm>
          <a:prstGeom prst="rect">
            <a:avLst/>
          </a:prstGeom>
          <a:noFill/>
        </p:spPr>
        <p:txBody>
          <a:bodyPr wrap="square" rtlCol="0">
            <a:spAutoFit/>
          </a:bodyPr>
          <a:lstStyle/>
          <a:p>
            <a:r>
              <a:rPr lang="en-CA" sz="2400" dirty="0">
                <a:solidFill>
                  <a:schemeClr val="bg1"/>
                </a:solidFill>
              </a:rPr>
              <a:t>We love our new counter here at Olympic View! Our shop has been getting tons of great feedback from the layout. Our New counter is the perfect focal point for our selling space.</a:t>
            </a:r>
          </a:p>
          <a:p>
            <a:endParaRPr lang="en-CA" sz="1200" dirty="0">
              <a:solidFill>
                <a:schemeClr val="bg1"/>
              </a:solidFill>
            </a:endParaRPr>
          </a:p>
          <a:p>
            <a:r>
              <a:rPr lang="en-CA" sz="2400" dirty="0">
                <a:solidFill>
                  <a:schemeClr val="bg1"/>
                </a:solidFill>
              </a:rPr>
              <a:t>Working with Sam over the past few months has been a breeze. </a:t>
            </a:r>
          </a:p>
          <a:p>
            <a:r>
              <a:rPr lang="en-CA" sz="2400" dirty="0">
                <a:solidFill>
                  <a:schemeClr val="bg1"/>
                </a:solidFill>
              </a:rPr>
              <a:t>She was Professional, informative and supportive. I felt that there was no way I wasn’t going to be successful with this project!</a:t>
            </a:r>
          </a:p>
          <a:p>
            <a:endParaRPr lang="en-CA" sz="1400" dirty="0">
              <a:solidFill>
                <a:schemeClr val="bg1"/>
              </a:solidFill>
            </a:endParaRPr>
          </a:p>
          <a:p>
            <a:r>
              <a:rPr lang="en-CA" sz="2400" dirty="0">
                <a:solidFill>
                  <a:schemeClr val="bg1"/>
                </a:solidFill>
              </a:rPr>
              <a:t>VB Golf understood what we wanted and needed. They looked at our budget and got the Most value out of our new counter!</a:t>
            </a:r>
          </a:p>
          <a:p>
            <a:endParaRPr lang="en-CA" sz="1400" dirty="0">
              <a:solidFill>
                <a:schemeClr val="bg1"/>
              </a:solidFill>
            </a:endParaRPr>
          </a:p>
          <a:p>
            <a:r>
              <a:rPr lang="en-CA" sz="2400" dirty="0">
                <a:solidFill>
                  <a:schemeClr val="bg1"/>
                </a:solidFill>
              </a:rPr>
              <a:t>This Counter is a gift that will be used and appreciated for many years to come.</a:t>
            </a:r>
          </a:p>
          <a:p>
            <a:r>
              <a:rPr lang="en-CA" sz="1200" dirty="0">
                <a:solidFill>
                  <a:schemeClr val="bg1"/>
                </a:solidFill>
              </a:rPr>
              <a:t> </a:t>
            </a:r>
          </a:p>
          <a:p>
            <a:r>
              <a:rPr lang="en-CA" sz="2000" b="1" dirty="0">
                <a:solidFill>
                  <a:schemeClr val="bg1"/>
                </a:solidFill>
              </a:rPr>
              <a:t>Kevin Maxwell</a:t>
            </a:r>
            <a:r>
              <a:rPr lang="en-CA" sz="2000" dirty="0">
                <a:solidFill>
                  <a:schemeClr val="bg1"/>
                </a:solidFill>
              </a:rPr>
              <a:t> | Head Professional</a:t>
            </a:r>
          </a:p>
          <a:p>
            <a:endParaRPr lang="en-CA" dirty="0"/>
          </a:p>
        </p:txBody>
      </p:sp>
    </p:spTree>
  </p:cSld>
  <p:clrMapOvr>
    <a:masterClrMapping/>
  </p:clrMapOvr>
  <p:transition spd="med" advClick="0" advTm="12000">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Kelowna Golf &amp; Country Club</a:t>
            </a:r>
          </a:p>
        </p:txBody>
      </p:sp>
      <p:sp>
        <p:nvSpPr>
          <p:cNvPr id="5" name="Subtitle 4"/>
          <p:cNvSpPr>
            <a:spLocks noGrp="1"/>
          </p:cNvSpPr>
          <p:nvPr>
            <p:ph type="subTitle" idx="1"/>
          </p:nvPr>
        </p:nvSpPr>
        <p:spPr/>
        <p:txBody>
          <a:bodyPr>
            <a:normAutofit/>
          </a:bodyPr>
          <a:lstStyle/>
          <a:p>
            <a:r>
              <a:rPr lang="en-CA" dirty="0"/>
              <a:t>Custom Hybrid Design for Space Efficiency</a:t>
            </a:r>
          </a:p>
          <a:p>
            <a:endParaRPr lang="en-CA" dirty="0"/>
          </a:p>
        </p:txBody>
      </p:sp>
      <p:pic>
        <p:nvPicPr>
          <p:cNvPr id="7" name="Picture 6" descr="730.JPG"/>
          <p:cNvPicPr>
            <a:picLocks noChangeAspect="1"/>
          </p:cNvPicPr>
          <p:nvPr/>
        </p:nvPicPr>
        <p:blipFill>
          <a:blip r:embed="rId2" cstate="print"/>
          <a:srcRect b="12201"/>
          <a:stretch>
            <a:fillRect/>
          </a:stretch>
        </p:blipFill>
        <p:spPr>
          <a:xfrm>
            <a:off x="539552" y="260648"/>
            <a:ext cx="4282351" cy="5013176"/>
          </a:xfrm>
          <a:prstGeom prst="rect">
            <a:avLst/>
          </a:prstGeom>
        </p:spPr>
      </p:pic>
      <p:pic>
        <p:nvPicPr>
          <p:cNvPr id="8" name="Picture 7" descr="729.JPG"/>
          <p:cNvPicPr>
            <a:picLocks noChangeAspect="1"/>
          </p:cNvPicPr>
          <p:nvPr/>
        </p:nvPicPr>
        <p:blipFill>
          <a:blip r:embed="rId3" cstate="print"/>
          <a:srcRect r="6362"/>
          <a:stretch>
            <a:fillRect/>
          </a:stretch>
        </p:blipFill>
        <p:spPr>
          <a:xfrm>
            <a:off x="5148064" y="271604"/>
            <a:ext cx="3481664" cy="4957596"/>
          </a:xfrm>
          <a:prstGeom prst="rect">
            <a:avLst/>
          </a:prstGeom>
        </p:spPr>
      </p:pic>
    </p:spTree>
  </p:cSld>
  <p:clrMapOvr>
    <a:masterClrMapping/>
  </p:clrMapOvr>
  <p:transition spd="med" advClick="0" advTm="12000">
    <p:fade thruBlk="1"/>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5949280"/>
            <a:ext cx="9144000" cy="792088"/>
          </a:xfrm>
        </p:spPr>
        <p:txBody>
          <a:bodyPr>
            <a:normAutofit fontScale="90000"/>
          </a:bodyPr>
          <a:lstStyle/>
          <a:p>
            <a:r>
              <a:rPr lang="en-CA" dirty="0"/>
              <a:t>Kelowna Golf &amp; Country Club</a:t>
            </a:r>
          </a:p>
        </p:txBody>
      </p:sp>
      <p:pic>
        <p:nvPicPr>
          <p:cNvPr id="5" name="Picture 4" descr="738.JPG"/>
          <p:cNvPicPr>
            <a:picLocks noChangeAspect="1"/>
          </p:cNvPicPr>
          <p:nvPr/>
        </p:nvPicPr>
        <p:blipFill>
          <a:blip r:embed="rId2" cstate="print"/>
          <a:srcRect l="4326" b="6951"/>
          <a:stretch>
            <a:fillRect/>
          </a:stretch>
        </p:blipFill>
        <p:spPr>
          <a:xfrm>
            <a:off x="683568" y="188640"/>
            <a:ext cx="7772103" cy="5669148"/>
          </a:xfrm>
          <a:prstGeom prst="rect">
            <a:avLst/>
          </a:prstGeom>
        </p:spPr>
      </p:pic>
    </p:spTree>
  </p:cSld>
  <p:clrMapOvr>
    <a:masterClrMapping/>
  </p:clrMapOvr>
  <p:transition spd="med" advClick="0" advTm="12000">
    <p:fade thruBlk="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5949280"/>
            <a:ext cx="9144000" cy="792088"/>
          </a:xfrm>
        </p:spPr>
        <p:txBody>
          <a:bodyPr>
            <a:normAutofit fontScale="90000"/>
          </a:bodyPr>
          <a:lstStyle/>
          <a:p>
            <a:r>
              <a:rPr lang="en-CA" dirty="0"/>
              <a:t>Kelowna Golf &amp; Country Club</a:t>
            </a:r>
          </a:p>
        </p:txBody>
      </p:sp>
      <p:pic>
        <p:nvPicPr>
          <p:cNvPr id="6" name="Picture 5" descr="736.JPG"/>
          <p:cNvPicPr>
            <a:picLocks noChangeAspect="1"/>
          </p:cNvPicPr>
          <p:nvPr/>
        </p:nvPicPr>
        <p:blipFill>
          <a:blip r:embed="rId2" cstate="print"/>
          <a:srcRect r="3721" b="3721"/>
          <a:stretch>
            <a:fillRect/>
          </a:stretch>
        </p:blipFill>
        <p:spPr>
          <a:xfrm>
            <a:off x="827584" y="260646"/>
            <a:ext cx="7488833" cy="5616625"/>
          </a:xfrm>
          <a:prstGeom prst="rect">
            <a:avLst/>
          </a:prstGeom>
        </p:spPr>
      </p:pic>
    </p:spTree>
  </p:cSld>
  <p:clrMapOvr>
    <a:masterClrMapping/>
  </p:clrMapOvr>
  <p:transition spd="med" advClick="0" advTm="12000">
    <p:fade thruBlk="1"/>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5949280"/>
            <a:ext cx="9144000" cy="792088"/>
          </a:xfrm>
        </p:spPr>
        <p:txBody>
          <a:bodyPr>
            <a:normAutofit fontScale="90000"/>
          </a:bodyPr>
          <a:lstStyle/>
          <a:p>
            <a:r>
              <a:rPr lang="en-CA" dirty="0"/>
              <a:t>Kelowna Golf &amp; Country Club</a:t>
            </a:r>
          </a:p>
        </p:txBody>
      </p:sp>
      <p:pic>
        <p:nvPicPr>
          <p:cNvPr id="7" name="Picture 6" descr="732.JPG"/>
          <p:cNvPicPr>
            <a:picLocks noChangeAspect="1"/>
          </p:cNvPicPr>
          <p:nvPr/>
        </p:nvPicPr>
        <p:blipFill>
          <a:blip r:embed="rId2" cstate="print"/>
          <a:stretch>
            <a:fillRect/>
          </a:stretch>
        </p:blipFill>
        <p:spPr>
          <a:xfrm>
            <a:off x="899592" y="260648"/>
            <a:ext cx="7344816" cy="5616624"/>
          </a:xfrm>
          <a:prstGeom prst="rect">
            <a:avLst/>
          </a:prstGeom>
        </p:spPr>
      </p:pic>
    </p:spTree>
  </p:cSld>
  <p:clrMapOvr>
    <a:masterClrMapping/>
  </p:clrMapOvr>
  <p:transition spd="med" advClick="0" advTm="12000">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Kelowna Golf &amp; Country Club</a:t>
            </a:r>
          </a:p>
        </p:txBody>
      </p:sp>
      <p:sp>
        <p:nvSpPr>
          <p:cNvPr id="5" name="Subtitle 4"/>
          <p:cNvSpPr>
            <a:spLocks noGrp="1"/>
          </p:cNvSpPr>
          <p:nvPr>
            <p:ph type="subTitle" idx="1"/>
          </p:nvPr>
        </p:nvSpPr>
        <p:spPr/>
        <p:txBody>
          <a:bodyPr>
            <a:normAutofit/>
          </a:bodyPr>
          <a:lstStyle/>
          <a:p>
            <a:r>
              <a:rPr lang="en-CA" dirty="0"/>
              <a:t>Custom Hybrid Design for Space Efficiency</a:t>
            </a:r>
          </a:p>
          <a:p>
            <a:endParaRPr lang="en-CA" dirty="0"/>
          </a:p>
        </p:txBody>
      </p:sp>
      <p:pic>
        <p:nvPicPr>
          <p:cNvPr id="7" name="Picture 6" descr="734.JPG"/>
          <p:cNvPicPr>
            <a:picLocks noChangeAspect="1"/>
          </p:cNvPicPr>
          <p:nvPr/>
        </p:nvPicPr>
        <p:blipFill>
          <a:blip r:embed="rId2" cstate="print"/>
          <a:srcRect b="20727"/>
          <a:stretch>
            <a:fillRect/>
          </a:stretch>
        </p:blipFill>
        <p:spPr>
          <a:xfrm>
            <a:off x="395940" y="260648"/>
            <a:ext cx="8280516" cy="4923166"/>
          </a:xfrm>
          <a:prstGeom prst="rect">
            <a:avLst/>
          </a:prstGeom>
        </p:spPr>
      </p:pic>
    </p:spTree>
  </p:cSld>
  <p:clrMapOvr>
    <a:masterClrMapping/>
  </p:clrMapOvr>
  <p:transition spd="med" advClick="0" advTm="12000">
    <p:fade thruBlk="1"/>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Arbutus Ridge Golf Club</a:t>
            </a:r>
          </a:p>
        </p:txBody>
      </p:sp>
      <p:sp>
        <p:nvSpPr>
          <p:cNvPr id="5" name="Subtitle 4"/>
          <p:cNvSpPr>
            <a:spLocks noGrp="1"/>
          </p:cNvSpPr>
          <p:nvPr>
            <p:ph type="subTitle" idx="1"/>
          </p:nvPr>
        </p:nvSpPr>
        <p:spPr/>
        <p:txBody>
          <a:bodyPr>
            <a:normAutofit/>
          </a:bodyPr>
          <a:lstStyle/>
          <a:p>
            <a:r>
              <a:rPr lang="en-CA" dirty="0"/>
              <a:t>Counter Relocation &amp; Reduction Project</a:t>
            </a:r>
          </a:p>
          <a:p>
            <a:endParaRPr lang="en-CA" dirty="0"/>
          </a:p>
        </p:txBody>
      </p:sp>
      <p:pic>
        <p:nvPicPr>
          <p:cNvPr id="7" name="Picture 6" descr="Arbutus Counter Feb Sketch Countertop.JPG"/>
          <p:cNvPicPr>
            <a:picLocks noChangeAspect="1"/>
          </p:cNvPicPr>
          <p:nvPr/>
        </p:nvPicPr>
        <p:blipFill>
          <a:blip r:embed="rId2" cstate="print"/>
          <a:srcRect t="1880" r="11268"/>
          <a:stretch>
            <a:fillRect/>
          </a:stretch>
        </p:blipFill>
        <p:spPr>
          <a:xfrm>
            <a:off x="4427984" y="1615790"/>
            <a:ext cx="4536504" cy="3757426"/>
          </a:xfrm>
          <a:prstGeom prst="rect">
            <a:avLst/>
          </a:prstGeom>
        </p:spPr>
      </p:pic>
      <p:pic>
        <p:nvPicPr>
          <p:cNvPr id="8" name="Picture 7" descr="Arbutus Counter Feb Draft.jpg"/>
          <p:cNvPicPr>
            <a:picLocks noChangeAspect="1"/>
          </p:cNvPicPr>
          <p:nvPr/>
        </p:nvPicPr>
        <p:blipFill>
          <a:blip r:embed="rId3" cstate="print"/>
          <a:srcRect l="3966" t="19550" r="57268" b="44750"/>
          <a:stretch>
            <a:fillRect/>
          </a:stretch>
        </p:blipFill>
        <p:spPr>
          <a:xfrm>
            <a:off x="179512" y="188640"/>
            <a:ext cx="4680520" cy="3315368"/>
          </a:xfrm>
          <a:prstGeom prst="rect">
            <a:avLst/>
          </a:prstGeom>
        </p:spPr>
      </p:pic>
    </p:spTree>
  </p:cSld>
  <p:clrMapOvr>
    <a:masterClrMapping/>
  </p:clrMapOvr>
  <p:transition spd="med" advClick="0" advTm="12000">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Victoria Golf Club</a:t>
            </a:r>
          </a:p>
        </p:txBody>
      </p:sp>
      <p:sp>
        <p:nvSpPr>
          <p:cNvPr id="5" name="Subtitle 4"/>
          <p:cNvSpPr>
            <a:spLocks noGrp="1"/>
          </p:cNvSpPr>
          <p:nvPr>
            <p:ph type="subTitle" idx="1"/>
          </p:nvPr>
        </p:nvSpPr>
        <p:spPr/>
        <p:txBody>
          <a:bodyPr>
            <a:normAutofit/>
          </a:bodyPr>
          <a:lstStyle/>
          <a:p>
            <a:r>
              <a:rPr lang="en-CA" dirty="0"/>
              <a:t>Voted Golf Shop of the Year 2013</a:t>
            </a:r>
          </a:p>
        </p:txBody>
      </p:sp>
      <p:pic>
        <p:nvPicPr>
          <p:cNvPr id="7" name="Picture Placeholder 6" descr="IMG_20141029_134213.jpg"/>
          <p:cNvPicPr>
            <a:picLocks noGrp="1" noChangeAspect="1"/>
          </p:cNvPicPr>
          <p:nvPr>
            <p:ph type="pic" idx="10"/>
          </p:nvPr>
        </p:nvPicPr>
        <p:blipFill>
          <a:blip r:embed="rId2" cstate="print"/>
          <a:srcRect l="10656" t="5880" r="1640" b="-6072"/>
          <a:stretch>
            <a:fillRect/>
          </a:stretch>
        </p:blipFill>
        <p:spPr>
          <a:xfrm>
            <a:off x="224652" y="188640"/>
            <a:ext cx="8739836" cy="5616624"/>
          </a:xfrm>
        </p:spPr>
      </p:pic>
    </p:spTree>
  </p:cSld>
  <p:clrMapOvr>
    <a:masterClrMapping/>
  </p:clrMapOvr>
  <p:transition spd="med" advClick="0" advTm="12000">
    <p:fade thruBlk="1"/>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Arbutus Ridge Golf Club</a:t>
            </a:r>
          </a:p>
        </p:txBody>
      </p:sp>
      <p:sp>
        <p:nvSpPr>
          <p:cNvPr id="5" name="Subtitle 4"/>
          <p:cNvSpPr>
            <a:spLocks noGrp="1"/>
          </p:cNvSpPr>
          <p:nvPr>
            <p:ph type="subTitle" idx="1"/>
          </p:nvPr>
        </p:nvSpPr>
        <p:spPr/>
        <p:txBody>
          <a:bodyPr>
            <a:normAutofit/>
          </a:bodyPr>
          <a:lstStyle/>
          <a:p>
            <a:r>
              <a:rPr lang="en-CA" dirty="0"/>
              <a:t>Counter Relocation &amp; Reduction Project</a:t>
            </a:r>
          </a:p>
          <a:p>
            <a:endParaRPr lang="en-CA" dirty="0"/>
          </a:p>
        </p:txBody>
      </p:sp>
      <p:pic>
        <p:nvPicPr>
          <p:cNvPr id="9" name="Picture 8" descr="IMG_1764.JPG"/>
          <p:cNvPicPr>
            <a:picLocks noChangeAspect="1"/>
          </p:cNvPicPr>
          <p:nvPr/>
        </p:nvPicPr>
        <p:blipFill>
          <a:blip r:embed="rId2" cstate="print"/>
          <a:srcRect r="5083" b="5619"/>
          <a:stretch>
            <a:fillRect/>
          </a:stretch>
        </p:blipFill>
        <p:spPr>
          <a:xfrm>
            <a:off x="4161227" y="1772816"/>
            <a:ext cx="4731253" cy="3528392"/>
          </a:xfrm>
          <a:prstGeom prst="rect">
            <a:avLst/>
          </a:prstGeom>
        </p:spPr>
      </p:pic>
      <p:pic>
        <p:nvPicPr>
          <p:cNvPr id="6" name="Picture 5" descr="IMG_1763.JPG"/>
          <p:cNvPicPr>
            <a:picLocks noChangeAspect="1"/>
          </p:cNvPicPr>
          <p:nvPr/>
        </p:nvPicPr>
        <p:blipFill>
          <a:blip r:embed="rId3" cstate="print"/>
          <a:srcRect l="5416" r="1551"/>
          <a:stretch>
            <a:fillRect/>
          </a:stretch>
        </p:blipFill>
        <p:spPr>
          <a:xfrm>
            <a:off x="251520" y="234026"/>
            <a:ext cx="4320480" cy="3483006"/>
          </a:xfrm>
          <a:prstGeom prst="rect">
            <a:avLst/>
          </a:prstGeom>
        </p:spPr>
      </p:pic>
    </p:spTree>
  </p:cSld>
  <p:clrMapOvr>
    <a:masterClrMapping/>
  </p:clrMapOvr>
  <p:transition spd="med" advClick="0" advTm="12000">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2132.JPG"/>
          <p:cNvPicPr>
            <a:picLocks noChangeAspect="1"/>
          </p:cNvPicPr>
          <p:nvPr/>
        </p:nvPicPr>
        <p:blipFill>
          <a:blip r:embed="rId2" cstate="print"/>
          <a:srcRect l="17888" t="23664" r="13811" b="4596"/>
          <a:stretch>
            <a:fillRect/>
          </a:stretch>
        </p:blipFill>
        <p:spPr>
          <a:xfrm>
            <a:off x="1763688" y="188640"/>
            <a:ext cx="6120680" cy="4821624"/>
          </a:xfrm>
          <a:prstGeom prst="rect">
            <a:avLst/>
          </a:prstGeom>
        </p:spPr>
      </p:pic>
      <p:sp>
        <p:nvSpPr>
          <p:cNvPr id="4" name="Title 3"/>
          <p:cNvSpPr>
            <a:spLocks noGrp="1"/>
          </p:cNvSpPr>
          <p:nvPr>
            <p:ph type="ctrTitle"/>
          </p:nvPr>
        </p:nvSpPr>
        <p:spPr>
          <a:xfrm>
            <a:off x="0" y="5445224"/>
            <a:ext cx="9144000" cy="792088"/>
          </a:xfrm>
        </p:spPr>
        <p:txBody>
          <a:bodyPr>
            <a:noAutofit/>
          </a:bodyPr>
          <a:lstStyle/>
          <a:p>
            <a:r>
              <a:rPr lang="en-CA" sz="3400" dirty="0"/>
              <a:t>“The </a:t>
            </a:r>
            <a:r>
              <a:rPr lang="en-CA" sz="3400" i="1" dirty="0"/>
              <a:t>amazing comments </a:t>
            </a:r>
            <a:r>
              <a:rPr lang="en-CA" sz="3400" dirty="0"/>
              <a:t>from our members </a:t>
            </a:r>
            <a:br>
              <a:rPr lang="en-CA" sz="3400" dirty="0"/>
            </a:br>
            <a:r>
              <a:rPr lang="en-CA" sz="3400" dirty="0"/>
              <a:t>and regular public confirmed:</a:t>
            </a:r>
            <a:br>
              <a:rPr lang="en-CA" sz="3400" dirty="0"/>
            </a:br>
            <a:r>
              <a:rPr lang="en-CA" sz="3400" i="1" dirty="0"/>
              <a:t>The final product was worth our investment</a:t>
            </a:r>
            <a:r>
              <a:rPr lang="en-CA" sz="3400" dirty="0"/>
              <a:t>!”</a:t>
            </a:r>
          </a:p>
        </p:txBody>
      </p:sp>
    </p:spTree>
  </p:cSld>
  <p:clrMapOvr>
    <a:masterClrMapping/>
  </p:clrMapOvr>
  <p:transition spd="med" advClick="0" advTm="12000">
    <p:fade thruBlk="1"/>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Arbutus Ridge Golf Club</a:t>
            </a:r>
          </a:p>
        </p:txBody>
      </p:sp>
      <p:sp>
        <p:nvSpPr>
          <p:cNvPr id="5" name="Subtitle 4"/>
          <p:cNvSpPr>
            <a:spLocks noGrp="1"/>
          </p:cNvSpPr>
          <p:nvPr>
            <p:ph type="subTitle" idx="1"/>
          </p:nvPr>
        </p:nvSpPr>
        <p:spPr/>
        <p:txBody>
          <a:bodyPr>
            <a:normAutofit/>
          </a:bodyPr>
          <a:lstStyle/>
          <a:p>
            <a:r>
              <a:rPr lang="en-CA" dirty="0"/>
              <a:t>Counter Relocation &amp; Reduction Project</a:t>
            </a:r>
          </a:p>
        </p:txBody>
      </p:sp>
      <p:sp>
        <p:nvSpPr>
          <p:cNvPr id="6" name="Picture Placeholder 5"/>
          <p:cNvSpPr>
            <a:spLocks noGrp="1"/>
          </p:cNvSpPr>
          <p:nvPr>
            <p:ph type="pic" idx="10"/>
          </p:nvPr>
        </p:nvSpPr>
        <p:spPr/>
      </p:sp>
      <p:sp>
        <p:nvSpPr>
          <p:cNvPr id="7" name="TextBox 6"/>
          <p:cNvSpPr txBox="1"/>
          <p:nvPr/>
        </p:nvSpPr>
        <p:spPr>
          <a:xfrm>
            <a:off x="179512" y="188640"/>
            <a:ext cx="8784976" cy="5170646"/>
          </a:xfrm>
          <a:prstGeom prst="rect">
            <a:avLst/>
          </a:prstGeom>
          <a:noFill/>
        </p:spPr>
        <p:txBody>
          <a:bodyPr wrap="square" rtlCol="0">
            <a:spAutoFit/>
          </a:bodyPr>
          <a:lstStyle/>
          <a:p>
            <a:r>
              <a:rPr lang="en-CA" sz="2400" dirty="0">
                <a:solidFill>
                  <a:schemeClr val="bg1"/>
                </a:solidFill>
              </a:rPr>
              <a:t>Working with Fresh Golf Solutions was one of the easiest projects I worked on this year.  Due to their </a:t>
            </a:r>
            <a:r>
              <a:rPr lang="en-CA" sz="2400" b="1" i="1" dirty="0">
                <a:solidFill>
                  <a:schemeClr val="bg1"/>
                </a:solidFill>
              </a:rPr>
              <a:t>professional</a:t>
            </a:r>
            <a:r>
              <a:rPr lang="en-CA" sz="2400" dirty="0">
                <a:solidFill>
                  <a:schemeClr val="bg1"/>
                </a:solidFill>
              </a:rPr>
              <a:t>, </a:t>
            </a:r>
            <a:r>
              <a:rPr lang="en-CA" sz="2400" b="1" i="1" dirty="0">
                <a:solidFill>
                  <a:schemeClr val="bg1"/>
                </a:solidFill>
              </a:rPr>
              <a:t>systematic</a:t>
            </a:r>
            <a:r>
              <a:rPr lang="en-CA" sz="2400" dirty="0">
                <a:solidFill>
                  <a:schemeClr val="bg1"/>
                </a:solidFill>
              </a:rPr>
              <a:t> and </a:t>
            </a:r>
            <a:r>
              <a:rPr lang="en-CA" sz="2400" b="1" i="1" dirty="0">
                <a:solidFill>
                  <a:schemeClr val="bg1"/>
                </a:solidFill>
              </a:rPr>
              <a:t>thorough</a:t>
            </a:r>
            <a:r>
              <a:rPr lang="en-CA" sz="2400" dirty="0">
                <a:solidFill>
                  <a:schemeClr val="bg1"/>
                </a:solidFill>
              </a:rPr>
              <a:t> approach they developed an </a:t>
            </a:r>
            <a:r>
              <a:rPr lang="en-CA" sz="2400" b="1" i="1" dirty="0">
                <a:solidFill>
                  <a:schemeClr val="bg1"/>
                </a:solidFill>
              </a:rPr>
              <a:t>attractive, functional counter </a:t>
            </a:r>
            <a:r>
              <a:rPr lang="en-CA" sz="2400" dirty="0">
                <a:solidFill>
                  <a:schemeClr val="bg1"/>
                </a:solidFill>
              </a:rPr>
              <a:t>that is now the centre piece of our golf shop.  </a:t>
            </a:r>
          </a:p>
          <a:p>
            <a:endParaRPr lang="en-CA" sz="1200" dirty="0">
              <a:solidFill>
                <a:schemeClr val="bg1"/>
              </a:solidFill>
            </a:endParaRPr>
          </a:p>
          <a:p>
            <a:r>
              <a:rPr lang="en-CA" sz="2400" dirty="0">
                <a:solidFill>
                  <a:schemeClr val="bg1"/>
                </a:solidFill>
              </a:rPr>
              <a:t>What I'm most thankful for is all the small details that they made sure were present in the design before construction.  Without her expertise there would have been many adjustments costing time and money.  </a:t>
            </a:r>
          </a:p>
          <a:p>
            <a:endParaRPr lang="en-CA" sz="1200" dirty="0">
              <a:solidFill>
                <a:schemeClr val="bg1"/>
              </a:solidFill>
            </a:endParaRPr>
          </a:p>
          <a:p>
            <a:r>
              <a:rPr lang="en-CA" sz="2400" dirty="0">
                <a:solidFill>
                  <a:schemeClr val="bg1"/>
                </a:solidFill>
              </a:rPr>
              <a:t>The </a:t>
            </a:r>
            <a:r>
              <a:rPr lang="en-CA" sz="2400" b="1" i="1" dirty="0">
                <a:solidFill>
                  <a:schemeClr val="bg1"/>
                </a:solidFill>
              </a:rPr>
              <a:t>amazing comments </a:t>
            </a:r>
            <a:r>
              <a:rPr lang="en-CA" sz="2400" dirty="0">
                <a:solidFill>
                  <a:schemeClr val="bg1"/>
                </a:solidFill>
              </a:rPr>
              <a:t>from our members and regular public confirmed that the</a:t>
            </a:r>
            <a:r>
              <a:rPr lang="en-CA" sz="2400" i="1" dirty="0">
                <a:solidFill>
                  <a:schemeClr val="bg1"/>
                </a:solidFill>
              </a:rPr>
              <a:t> </a:t>
            </a:r>
            <a:r>
              <a:rPr lang="en-CA" sz="2400" b="1" i="1" dirty="0">
                <a:solidFill>
                  <a:schemeClr val="bg1"/>
                </a:solidFill>
              </a:rPr>
              <a:t>final product was worth our investment</a:t>
            </a:r>
            <a:r>
              <a:rPr lang="en-CA" sz="2400" dirty="0">
                <a:solidFill>
                  <a:schemeClr val="bg1"/>
                </a:solidFill>
              </a:rPr>
              <a:t>.</a:t>
            </a:r>
            <a:br>
              <a:rPr lang="en-CA" dirty="0">
                <a:solidFill>
                  <a:schemeClr val="bg1"/>
                </a:solidFill>
              </a:rPr>
            </a:br>
            <a:br>
              <a:rPr lang="en-CA" dirty="0">
                <a:solidFill>
                  <a:schemeClr val="bg1"/>
                </a:solidFill>
              </a:rPr>
            </a:br>
            <a:r>
              <a:rPr lang="en-CA" sz="2400" dirty="0">
                <a:solidFill>
                  <a:schemeClr val="bg1"/>
                </a:solidFill>
              </a:rPr>
              <a:t>Richard Ingle</a:t>
            </a:r>
            <a:br>
              <a:rPr lang="en-CA" sz="2400" dirty="0">
                <a:solidFill>
                  <a:schemeClr val="bg1"/>
                </a:solidFill>
              </a:rPr>
            </a:br>
            <a:r>
              <a:rPr lang="en-CA" sz="2400" dirty="0">
                <a:solidFill>
                  <a:schemeClr val="bg1"/>
                </a:solidFill>
              </a:rPr>
              <a:t>Head Golf Professional | Arbutus Ridge Golf Club</a:t>
            </a:r>
            <a:endParaRPr lang="en-CA" dirty="0">
              <a:solidFill>
                <a:schemeClr val="bg1"/>
              </a:solidFill>
            </a:endParaRPr>
          </a:p>
        </p:txBody>
      </p:sp>
    </p:spTree>
  </p:cSld>
  <p:clrMapOvr>
    <a:masterClrMapping/>
  </p:clrMapOvr>
  <p:transition spd="med" advClick="0" advTm="12000">
    <p:fade thruBlk="1"/>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err="1"/>
              <a:t>Cowichan</a:t>
            </a:r>
            <a:r>
              <a:rPr lang="en-CA" dirty="0"/>
              <a:t> Golf Club</a:t>
            </a:r>
          </a:p>
        </p:txBody>
      </p:sp>
      <p:sp>
        <p:nvSpPr>
          <p:cNvPr id="5" name="Subtitle 4"/>
          <p:cNvSpPr>
            <a:spLocks noGrp="1"/>
          </p:cNvSpPr>
          <p:nvPr>
            <p:ph type="subTitle" idx="1"/>
          </p:nvPr>
        </p:nvSpPr>
        <p:spPr/>
        <p:txBody>
          <a:bodyPr>
            <a:normAutofit/>
          </a:bodyPr>
          <a:lstStyle/>
          <a:p>
            <a:endParaRPr lang="en-CA" dirty="0"/>
          </a:p>
        </p:txBody>
      </p:sp>
      <p:pic>
        <p:nvPicPr>
          <p:cNvPr id="6" name="Picture 5" descr="IMG_5345.JPG"/>
          <p:cNvPicPr>
            <a:picLocks noChangeAspect="1"/>
          </p:cNvPicPr>
          <p:nvPr/>
        </p:nvPicPr>
        <p:blipFill>
          <a:blip r:embed="rId2" cstate="print"/>
          <a:srcRect l="7274" t="2717" r="7252" b="2200"/>
          <a:stretch>
            <a:fillRect/>
          </a:stretch>
        </p:blipFill>
        <p:spPr>
          <a:xfrm>
            <a:off x="179512" y="260648"/>
            <a:ext cx="3456384" cy="5147806"/>
          </a:xfrm>
          <a:prstGeom prst="rect">
            <a:avLst/>
          </a:prstGeom>
        </p:spPr>
      </p:pic>
      <p:pic>
        <p:nvPicPr>
          <p:cNvPr id="9" name="Picture 8" descr="IMG_5347.JPG"/>
          <p:cNvPicPr>
            <a:picLocks noChangeAspect="1"/>
          </p:cNvPicPr>
          <p:nvPr/>
        </p:nvPicPr>
        <p:blipFill>
          <a:blip r:embed="rId3" cstate="print"/>
          <a:srcRect l="7370" t="4128" r="7881"/>
          <a:stretch>
            <a:fillRect/>
          </a:stretch>
        </p:blipFill>
        <p:spPr>
          <a:xfrm>
            <a:off x="5580112" y="260648"/>
            <a:ext cx="3384376" cy="5125806"/>
          </a:xfrm>
          <a:prstGeom prst="rect">
            <a:avLst/>
          </a:prstGeom>
        </p:spPr>
      </p:pic>
      <p:pic>
        <p:nvPicPr>
          <p:cNvPr id="10" name="Picture 9" descr="IMG_5147.JPG"/>
          <p:cNvPicPr>
            <a:picLocks noChangeAspect="1"/>
          </p:cNvPicPr>
          <p:nvPr/>
        </p:nvPicPr>
        <p:blipFill>
          <a:blip r:embed="rId4" cstate="print"/>
          <a:srcRect l="5870" r="23695" b="5667"/>
          <a:stretch>
            <a:fillRect/>
          </a:stretch>
        </p:blipFill>
        <p:spPr>
          <a:xfrm>
            <a:off x="3347864" y="824297"/>
            <a:ext cx="2376264" cy="4260887"/>
          </a:xfrm>
          <a:prstGeom prst="rect">
            <a:avLst/>
          </a:prstGeom>
        </p:spPr>
      </p:pic>
    </p:spTree>
  </p:cSld>
  <p:clrMapOvr>
    <a:masterClrMapping/>
  </p:clrMapOvr>
  <p:transition spd="med" advClick="0" advTm="12000">
    <p:fade thruBlk="1"/>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err="1"/>
              <a:t>Cowichan</a:t>
            </a:r>
            <a:r>
              <a:rPr lang="en-CA" dirty="0"/>
              <a:t> Golf Club</a:t>
            </a:r>
          </a:p>
        </p:txBody>
      </p:sp>
      <p:sp>
        <p:nvSpPr>
          <p:cNvPr id="5" name="Subtitle 4"/>
          <p:cNvSpPr>
            <a:spLocks noGrp="1"/>
          </p:cNvSpPr>
          <p:nvPr>
            <p:ph type="subTitle" idx="1"/>
          </p:nvPr>
        </p:nvSpPr>
        <p:spPr/>
        <p:txBody>
          <a:bodyPr>
            <a:normAutofit/>
          </a:bodyPr>
          <a:lstStyle/>
          <a:p>
            <a:endParaRPr lang="en-CA" dirty="0"/>
          </a:p>
        </p:txBody>
      </p:sp>
      <p:pic>
        <p:nvPicPr>
          <p:cNvPr id="6" name="Picture 5" descr="IMG_5339.JPG"/>
          <p:cNvPicPr>
            <a:picLocks noChangeAspect="1"/>
          </p:cNvPicPr>
          <p:nvPr/>
        </p:nvPicPr>
        <p:blipFill>
          <a:blip r:embed="rId2" cstate="print"/>
          <a:srcRect l="8615"/>
          <a:stretch>
            <a:fillRect/>
          </a:stretch>
        </p:blipFill>
        <p:spPr>
          <a:xfrm>
            <a:off x="4860032" y="260648"/>
            <a:ext cx="3440519" cy="5040560"/>
          </a:xfrm>
          <a:prstGeom prst="rect">
            <a:avLst/>
          </a:prstGeom>
        </p:spPr>
      </p:pic>
      <p:pic>
        <p:nvPicPr>
          <p:cNvPr id="9" name="Picture 8" descr="IMG_5331.JPG"/>
          <p:cNvPicPr>
            <a:picLocks noChangeAspect="1"/>
          </p:cNvPicPr>
          <p:nvPr/>
        </p:nvPicPr>
        <p:blipFill>
          <a:blip r:embed="rId3" cstate="print"/>
          <a:srcRect l="7543" t="3690" r="11372" b="2101"/>
          <a:stretch>
            <a:fillRect/>
          </a:stretch>
        </p:blipFill>
        <p:spPr>
          <a:xfrm>
            <a:off x="827584" y="260648"/>
            <a:ext cx="3240360" cy="5040560"/>
          </a:xfrm>
          <a:prstGeom prst="rect">
            <a:avLst/>
          </a:prstGeom>
        </p:spPr>
      </p:pic>
    </p:spTree>
  </p:cSld>
  <p:clrMapOvr>
    <a:masterClrMapping/>
  </p:clrMapOvr>
  <p:transition spd="med" advClick="0" advTm="12000">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Cottonwood Golf Course</a:t>
            </a:r>
          </a:p>
        </p:txBody>
      </p:sp>
      <p:sp>
        <p:nvSpPr>
          <p:cNvPr id="5" name="Subtitle 4"/>
          <p:cNvSpPr>
            <a:spLocks noGrp="1"/>
          </p:cNvSpPr>
          <p:nvPr>
            <p:ph type="subTitle" idx="1"/>
          </p:nvPr>
        </p:nvSpPr>
        <p:spPr/>
        <p:txBody>
          <a:bodyPr>
            <a:normAutofit/>
          </a:bodyPr>
          <a:lstStyle/>
          <a:p>
            <a:r>
              <a:rPr lang="en-CA" dirty="0"/>
              <a:t>Maximize Efficiency of Limited Retail Space</a:t>
            </a:r>
          </a:p>
        </p:txBody>
      </p:sp>
      <p:pic>
        <p:nvPicPr>
          <p:cNvPr id="1026" name="Picture 2" descr="C:\Users\Samantha Tough\Google Drive\Fresh Golf Solutions\Fixtures &amp; Lockers\Pictures\Spec Pics\Putter Rack\IMG_5328.JPG"/>
          <p:cNvPicPr>
            <a:picLocks noChangeAspect="1" noChangeArrowheads="1"/>
          </p:cNvPicPr>
          <p:nvPr/>
        </p:nvPicPr>
        <p:blipFill>
          <a:blip r:embed="rId2" cstate="print"/>
          <a:srcRect/>
          <a:stretch>
            <a:fillRect/>
          </a:stretch>
        </p:blipFill>
        <p:spPr bwMode="auto">
          <a:xfrm>
            <a:off x="395536" y="188640"/>
            <a:ext cx="3888432" cy="5206000"/>
          </a:xfrm>
          <a:prstGeom prst="rect">
            <a:avLst/>
          </a:prstGeom>
          <a:noFill/>
        </p:spPr>
      </p:pic>
      <p:pic>
        <p:nvPicPr>
          <p:cNvPr id="1027" name="Picture 3" descr="C:\Users\Samantha Tough\Google Drive\Fresh Golf Solutions\Fixtures &amp; Lockers\Pictures\Spec Pics\Putter Rack\IMG_5576.JPG"/>
          <p:cNvPicPr>
            <a:picLocks noChangeAspect="1" noChangeArrowheads="1"/>
          </p:cNvPicPr>
          <p:nvPr/>
        </p:nvPicPr>
        <p:blipFill>
          <a:blip r:embed="rId3" cstate="print"/>
          <a:srcRect/>
          <a:stretch>
            <a:fillRect/>
          </a:stretch>
        </p:blipFill>
        <p:spPr bwMode="auto">
          <a:xfrm>
            <a:off x="4860032" y="188640"/>
            <a:ext cx="3889314" cy="5207181"/>
          </a:xfrm>
          <a:prstGeom prst="rect">
            <a:avLst/>
          </a:prstGeom>
          <a:noFill/>
        </p:spPr>
      </p:pic>
    </p:spTree>
  </p:cSld>
  <p:clrMapOvr>
    <a:masterClrMapping/>
  </p:clrMapOvr>
  <p:transition spd="med" advClick="0" advTm="12000">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941168"/>
            <a:ext cx="5940152" cy="792088"/>
          </a:xfrm>
        </p:spPr>
        <p:txBody>
          <a:bodyPr>
            <a:normAutofit fontScale="90000"/>
          </a:bodyPr>
          <a:lstStyle/>
          <a:p>
            <a:r>
              <a:rPr lang="en-CA" dirty="0"/>
              <a:t>New Designs &amp; Projects</a:t>
            </a:r>
          </a:p>
        </p:txBody>
      </p:sp>
      <p:sp>
        <p:nvSpPr>
          <p:cNvPr id="5" name="Subtitle 4"/>
          <p:cNvSpPr>
            <a:spLocks noGrp="1"/>
          </p:cNvSpPr>
          <p:nvPr>
            <p:ph type="subTitle" idx="1"/>
          </p:nvPr>
        </p:nvSpPr>
        <p:spPr>
          <a:xfrm>
            <a:off x="0" y="5805264"/>
            <a:ext cx="9144000" cy="692696"/>
          </a:xfrm>
        </p:spPr>
        <p:txBody>
          <a:bodyPr>
            <a:normAutofit/>
          </a:bodyPr>
          <a:lstStyle/>
          <a:p>
            <a:r>
              <a:rPr lang="en-CA" dirty="0"/>
              <a:t>Custom and Hybrid Pieces</a:t>
            </a:r>
          </a:p>
        </p:txBody>
      </p:sp>
      <p:pic>
        <p:nvPicPr>
          <p:cNvPr id="3075" name="Picture 3" descr="C:\Users\Samantha Tough\Google Drive\Fresh Golf Solutions\Fixtures &amp; Lockers\Orders &amp; Quotes\Victoria GC\New Designs\Merchandiser.jpg"/>
          <p:cNvPicPr>
            <a:picLocks noChangeAspect="1" noChangeArrowheads="1"/>
          </p:cNvPicPr>
          <p:nvPr/>
        </p:nvPicPr>
        <p:blipFill>
          <a:blip r:embed="rId2" cstate="print"/>
          <a:srcRect t="2746" b="3876"/>
          <a:stretch>
            <a:fillRect/>
          </a:stretch>
        </p:blipFill>
        <p:spPr bwMode="auto">
          <a:xfrm>
            <a:off x="683568" y="188640"/>
            <a:ext cx="7703393" cy="4720060"/>
          </a:xfrm>
          <a:prstGeom prst="rect">
            <a:avLst/>
          </a:prstGeom>
          <a:noFill/>
        </p:spPr>
      </p:pic>
    </p:spTree>
  </p:cSld>
  <p:clrMapOvr>
    <a:masterClrMapping/>
  </p:clrMapOvr>
  <p:transition spd="med" advClick="0" advTm="12000">
    <p:fade thruBlk="1"/>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941168"/>
            <a:ext cx="5940152" cy="792088"/>
          </a:xfrm>
        </p:spPr>
        <p:txBody>
          <a:bodyPr>
            <a:normAutofit fontScale="90000"/>
          </a:bodyPr>
          <a:lstStyle/>
          <a:p>
            <a:r>
              <a:rPr lang="en-CA" dirty="0"/>
              <a:t>New Designs &amp; Projects</a:t>
            </a:r>
          </a:p>
        </p:txBody>
      </p:sp>
      <p:sp>
        <p:nvSpPr>
          <p:cNvPr id="5" name="Subtitle 4"/>
          <p:cNvSpPr>
            <a:spLocks noGrp="1"/>
          </p:cNvSpPr>
          <p:nvPr>
            <p:ph type="subTitle" idx="1"/>
          </p:nvPr>
        </p:nvSpPr>
        <p:spPr>
          <a:xfrm>
            <a:off x="0" y="5805264"/>
            <a:ext cx="9144000" cy="692696"/>
          </a:xfrm>
        </p:spPr>
        <p:txBody>
          <a:bodyPr>
            <a:normAutofit/>
          </a:bodyPr>
          <a:lstStyle/>
          <a:p>
            <a:r>
              <a:rPr lang="en-CA" dirty="0"/>
              <a:t>Half &amp; Quarter Round Nesting Tables</a:t>
            </a:r>
          </a:p>
        </p:txBody>
      </p:sp>
      <p:pic>
        <p:nvPicPr>
          <p:cNvPr id="9" name="Picture 8" descr="Nesting Rounds.jpg"/>
          <p:cNvPicPr>
            <a:picLocks noChangeAspect="1"/>
          </p:cNvPicPr>
          <p:nvPr/>
        </p:nvPicPr>
        <p:blipFill>
          <a:blip r:embed="rId2" cstate="print"/>
          <a:stretch>
            <a:fillRect/>
          </a:stretch>
        </p:blipFill>
        <p:spPr>
          <a:xfrm>
            <a:off x="251520" y="980728"/>
            <a:ext cx="8703416" cy="3312368"/>
          </a:xfrm>
          <a:prstGeom prst="rect">
            <a:avLst/>
          </a:prstGeom>
        </p:spPr>
      </p:pic>
    </p:spTree>
  </p:cSld>
  <p:clrMapOvr>
    <a:masterClrMapping/>
  </p:clrMapOvr>
  <p:transition spd="med" advClick="0" advTm="12000">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941168"/>
            <a:ext cx="5940152" cy="792088"/>
          </a:xfrm>
        </p:spPr>
        <p:txBody>
          <a:bodyPr>
            <a:normAutofit fontScale="90000"/>
          </a:bodyPr>
          <a:lstStyle/>
          <a:p>
            <a:r>
              <a:rPr lang="en-CA" dirty="0"/>
              <a:t>New Designs &amp; Projects</a:t>
            </a:r>
          </a:p>
        </p:txBody>
      </p:sp>
      <p:sp>
        <p:nvSpPr>
          <p:cNvPr id="5" name="Subtitle 4"/>
          <p:cNvSpPr>
            <a:spLocks noGrp="1"/>
          </p:cNvSpPr>
          <p:nvPr>
            <p:ph type="subTitle" idx="1"/>
          </p:nvPr>
        </p:nvSpPr>
        <p:spPr>
          <a:xfrm>
            <a:off x="0" y="5805264"/>
            <a:ext cx="9144000" cy="692696"/>
          </a:xfrm>
        </p:spPr>
        <p:txBody>
          <a:bodyPr>
            <a:normAutofit/>
          </a:bodyPr>
          <a:lstStyle/>
          <a:p>
            <a:r>
              <a:rPr lang="en-CA" dirty="0"/>
              <a:t>Standard Nesting Tables</a:t>
            </a:r>
          </a:p>
        </p:txBody>
      </p:sp>
      <p:pic>
        <p:nvPicPr>
          <p:cNvPr id="7" name="Picture 6" descr="Nesting Tables.jpg"/>
          <p:cNvPicPr>
            <a:picLocks noChangeAspect="1"/>
          </p:cNvPicPr>
          <p:nvPr/>
        </p:nvPicPr>
        <p:blipFill>
          <a:blip r:embed="rId2" cstate="print"/>
          <a:srcRect l="51284"/>
          <a:stretch>
            <a:fillRect/>
          </a:stretch>
        </p:blipFill>
        <p:spPr>
          <a:xfrm>
            <a:off x="4222335" y="1700808"/>
            <a:ext cx="4742153" cy="3239220"/>
          </a:xfrm>
          <a:prstGeom prst="rect">
            <a:avLst/>
          </a:prstGeom>
        </p:spPr>
      </p:pic>
      <p:pic>
        <p:nvPicPr>
          <p:cNvPr id="6" name="Picture 5" descr="Nesting Tables.jpg"/>
          <p:cNvPicPr>
            <a:picLocks noChangeAspect="1"/>
          </p:cNvPicPr>
          <p:nvPr/>
        </p:nvPicPr>
        <p:blipFill>
          <a:blip r:embed="rId2" cstate="print"/>
          <a:srcRect r="49253"/>
          <a:stretch>
            <a:fillRect/>
          </a:stretch>
        </p:blipFill>
        <p:spPr>
          <a:xfrm>
            <a:off x="179512" y="332656"/>
            <a:ext cx="4612113" cy="3024336"/>
          </a:xfrm>
          <a:prstGeom prst="rect">
            <a:avLst/>
          </a:prstGeom>
        </p:spPr>
      </p:pic>
    </p:spTree>
  </p:cSld>
  <p:clrMapOvr>
    <a:masterClrMapping/>
  </p:clrMapOvr>
  <p:transition spd="med" advClick="0" advTm="12000">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4941168"/>
            <a:ext cx="5940152" cy="792088"/>
          </a:xfrm>
        </p:spPr>
        <p:txBody>
          <a:bodyPr>
            <a:normAutofit fontScale="90000"/>
          </a:bodyPr>
          <a:lstStyle/>
          <a:p>
            <a:r>
              <a:rPr lang="en-CA" dirty="0"/>
              <a:t>New Designs &amp; Projects</a:t>
            </a:r>
          </a:p>
        </p:txBody>
      </p:sp>
      <p:sp>
        <p:nvSpPr>
          <p:cNvPr id="5" name="Subtitle 4"/>
          <p:cNvSpPr>
            <a:spLocks noGrp="1"/>
          </p:cNvSpPr>
          <p:nvPr>
            <p:ph type="subTitle" idx="1"/>
          </p:nvPr>
        </p:nvSpPr>
        <p:spPr>
          <a:xfrm>
            <a:off x="0" y="5805264"/>
            <a:ext cx="9144000" cy="692696"/>
          </a:xfrm>
        </p:spPr>
        <p:txBody>
          <a:bodyPr>
            <a:normAutofit/>
          </a:bodyPr>
          <a:lstStyle/>
          <a:p>
            <a:r>
              <a:rPr lang="en-CA" dirty="0"/>
              <a:t>Custom and Hybrid Pieces</a:t>
            </a:r>
          </a:p>
        </p:txBody>
      </p:sp>
      <p:pic>
        <p:nvPicPr>
          <p:cNvPr id="9" name="Picture 8" descr="ShirtDisplay.jpg"/>
          <p:cNvPicPr>
            <a:picLocks noChangeAspect="1"/>
          </p:cNvPicPr>
          <p:nvPr/>
        </p:nvPicPr>
        <p:blipFill>
          <a:blip r:embed="rId2" cstate="print"/>
          <a:srcRect r="8392"/>
          <a:stretch>
            <a:fillRect/>
          </a:stretch>
        </p:blipFill>
        <p:spPr>
          <a:xfrm>
            <a:off x="323528" y="260648"/>
            <a:ext cx="5040560" cy="4536504"/>
          </a:xfrm>
          <a:prstGeom prst="rect">
            <a:avLst/>
          </a:prstGeom>
        </p:spPr>
      </p:pic>
      <p:pic>
        <p:nvPicPr>
          <p:cNvPr id="10" name="Picture 9" descr="Podium.jpg"/>
          <p:cNvPicPr>
            <a:picLocks noChangeAspect="1"/>
          </p:cNvPicPr>
          <p:nvPr/>
        </p:nvPicPr>
        <p:blipFill>
          <a:blip r:embed="rId3" cstate="print"/>
          <a:srcRect l="10269" t="4716" r="37860"/>
          <a:stretch>
            <a:fillRect/>
          </a:stretch>
        </p:blipFill>
        <p:spPr>
          <a:xfrm>
            <a:off x="5868144" y="710754"/>
            <a:ext cx="3026947" cy="4878486"/>
          </a:xfrm>
          <a:prstGeom prst="rect">
            <a:avLst/>
          </a:prstGeom>
        </p:spPr>
      </p:pic>
    </p:spTree>
  </p:cSld>
  <p:clrMapOvr>
    <a:masterClrMapping/>
  </p:clrMapOvr>
  <p:transition spd="med" advClick="0" advTm="12000">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Victoria Golf Club</a:t>
            </a:r>
          </a:p>
        </p:txBody>
      </p:sp>
      <p:sp>
        <p:nvSpPr>
          <p:cNvPr id="5" name="Subtitle 4"/>
          <p:cNvSpPr>
            <a:spLocks noGrp="1"/>
          </p:cNvSpPr>
          <p:nvPr>
            <p:ph type="subTitle" idx="1"/>
          </p:nvPr>
        </p:nvSpPr>
        <p:spPr/>
        <p:txBody>
          <a:bodyPr>
            <a:normAutofit/>
          </a:bodyPr>
          <a:lstStyle/>
          <a:p>
            <a:r>
              <a:rPr lang="en-CA" dirty="0"/>
              <a:t>Voted Golf Shop of the Year 2013</a:t>
            </a:r>
          </a:p>
        </p:txBody>
      </p:sp>
      <p:pic>
        <p:nvPicPr>
          <p:cNvPr id="10" name="Picture Placeholder 9" descr="IMG_20141029_134332.jpg"/>
          <p:cNvPicPr>
            <a:picLocks noGrp="1" noChangeAspect="1"/>
          </p:cNvPicPr>
          <p:nvPr>
            <p:ph type="pic" idx="10"/>
          </p:nvPr>
        </p:nvPicPr>
        <p:blipFill>
          <a:blip r:embed="rId2" cstate="print"/>
          <a:srcRect t="1991" b="1991"/>
          <a:stretch>
            <a:fillRect/>
          </a:stretch>
        </p:blipFill>
        <p:spPr>
          <a:xfrm>
            <a:off x="827162" y="188640"/>
            <a:ext cx="2952750" cy="5040312"/>
          </a:xfrm>
        </p:spPr>
      </p:pic>
      <p:pic>
        <p:nvPicPr>
          <p:cNvPr id="11" name="Picture 10" descr="IMG_20141029_134451.jpg"/>
          <p:cNvPicPr>
            <a:picLocks noChangeAspect="1"/>
          </p:cNvPicPr>
          <p:nvPr/>
        </p:nvPicPr>
        <p:blipFill>
          <a:blip r:embed="rId3" cstate="print"/>
          <a:srcRect t="13902" b="12599"/>
          <a:stretch>
            <a:fillRect/>
          </a:stretch>
        </p:blipFill>
        <p:spPr>
          <a:xfrm>
            <a:off x="4355976" y="188640"/>
            <a:ext cx="3857625" cy="5040560"/>
          </a:xfrm>
          <a:prstGeom prst="rect">
            <a:avLst/>
          </a:prstGeom>
        </p:spPr>
      </p:pic>
    </p:spTree>
  </p:cSld>
  <p:clrMapOvr>
    <a:masterClrMapping/>
  </p:clrMapOvr>
  <p:transition spd="med" advClick="0" advTm="12000">
    <p:fade thruBlk="1"/>
  </p:transition>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descr="Cascata picture.jpg"/>
          <p:cNvPicPr>
            <a:picLocks noChangeAspect="1"/>
          </p:cNvPicPr>
          <p:nvPr/>
        </p:nvPicPr>
        <p:blipFill>
          <a:blip r:embed="rId2" cstate="print"/>
          <a:srcRect l="1632" r="617" b="17550"/>
          <a:stretch>
            <a:fillRect/>
          </a:stretch>
        </p:blipFill>
        <p:spPr>
          <a:xfrm>
            <a:off x="0" y="0"/>
            <a:ext cx="9144000" cy="5013176"/>
          </a:xfrm>
          <a:prstGeom prst="rect">
            <a:avLst/>
          </a:prstGeom>
        </p:spPr>
      </p:pic>
      <p:sp>
        <p:nvSpPr>
          <p:cNvPr id="2" name="Title 1"/>
          <p:cNvSpPr>
            <a:spLocks noGrp="1"/>
          </p:cNvSpPr>
          <p:nvPr>
            <p:ph type="title"/>
          </p:nvPr>
        </p:nvSpPr>
        <p:spPr>
          <a:xfrm>
            <a:off x="2267744" y="274638"/>
            <a:ext cx="6419056" cy="1143000"/>
          </a:xfrm>
        </p:spPr>
        <p:txBody>
          <a:bodyPr>
            <a:normAutofit fontScale="90000"/>
          </a:bodyPr>
          <a:lstStyle/>
          <a:p>
            <a:r>
              <a:rPr lang="en-CA" sz="4800" dirty="0">
                <a:solidFill>
                  <a:schemeClr val="bg1"/>
                </a:solidFill>
                <a:latin typeface="Arial Black" pitchFamily="34" charset="0"/>
              </a:rPr>
              <a:t>November 22</a:t>
            </a:r>
            <a:r>
              <a:rPr lang="en-CA" sz="4800" baseline="30000" dirty="0">
                <a:solidFill>
                  <a:schemeClr val="bg1"/>
                </a:solidFill>
                <a:latin typeface="Arial Black" pitchFamily="34" charset="0"/>
              </a:rPr>
              <a:t>nd</a:t>
            </a:r>
            <a:r>
              <a:rPr lang="en-CA" sz="4800" dirty="0">
                <a:solidFill>
                  <a:schemeClr val="bg1"/>
                </a:solidFill>
                <a:latin typeface="Arial Black" pitchFamily="34" charset="0"/>
              </a:rPr>
              <a:t> -26th</a:t>
            </a:r>
          </a:p>
        </p:txBody>
      </p:sp>
      <p:pic>
        <p:nvPicPr>
          <p:cNvPr id="4" name="Content Placeholder 3" descr="Vegas_pink_square.jpg"/>
          <p:cNvPicPr>
            <a:picLocks noGrp="1" noChangeAspect="1"/>
          </p:cNvPicPr>
          <p:nvPr>
            <p:ph idx="1"/>
          </p:nvPr>
        </p:nvPicPr>
        <p:blipFill>
          <a:blip r:embed="rId3" cstate="print"/>
          <a:stretch>
            <a:fillRect/>
          </a:stretch>
        </p:blipFill>
        <p:spPr>
          <a:xfrm>
            <a:off x="179512" y="188640"/>
            <a:ext cx="2048256" cy="2106168"/>
          </a:xfrm>
        </p:spPr>
      </p:pic>
      <p:pic>
        <p:nvPicPr>
          <p:cNvPr id="1026" name="Picture 2" descr="Banner"/>
          <p:cNvPicPr>
            <a:picLocks noChangeAspect="1" noChangeArrowheads="1"/>
          </p:cNvPicPr>
          <p:nvPr/>
        </p:nvPicPr>
        <p:blipFill>
          <a:blip r:embed="rId4" cstate="print"/>
          <a:srcRect l="3030" r="3365"/>
          <a:stretch>
            <a:fillRect/>
          </a:stretch>
        </p:blipFill>
        <p:spPr bwMode="auto">
          <a:xfrm>
            <a:off x="0" y="4910282"/>
            <a:ext cx="9144000" cy="1975104"/>
          </a:xfrm>
          <a:prstGeom prst="rect">
            <a:avLst/>
          </a:prstGeom>
          <a:noFill/>
          <a:ln w="9525" algn="in">
            <a:noFill/>
            <a:miter lim="800000"/>
            <a:headEnd/>
            <a:tailEnd/>
          </a:ln>
          <a:effectLst/>
        </p:spPr>
      </p:pic>
    </p:spTree>
  </p:cSld>
  <p:clrMapOvr>
    <a:masterClrMapping/>
  </p:clrMapOvr>
  <p:transition spd="med" advClick="0" advTm="12000">
    <p:fade thruBlk="1"/>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Picture 2" descr="http://www.zontikgames.com/media/catalog/product/cache/1/image/9df78eab33525d08d6e5fb8d27136e95/z/o/zon1974_12788_h_1.jpg"/>
          <p:cNvPicPr>
            <a:picLocks noChangeAspect="1" noChangeArrowheads="1"/>
          </p:cNvPicPr>
          <p:nvPr/>
        </p:nvPicPr>
        <p:blipFill>
          <a:blip r:embed="rId2" cstate="print"/>
          <a:srcRect l="13755" r="7156"/>
          <a:stretch>
            <a:fillRect/>
          </a:stretch>
        </p:blipFill>
        <p:spPr bwMode="auto">
          <a:xfrm>
            <a:off x="6589832" y="2608731"/>
            <a:ext cx="2806704" cy="2188421"/>
          </a:xfrm>
          <a:prstGeom prst="rect">
            <a:avLst/>
          </a:prstGeom>
          <a:noFill/>
        </p:spPr>
      </p:pic>
      <p:sp>
        <p:nvSpPr>
          <p:cNvPr id="2" name="Title 1"/>
          <p:cNvSpPr>
            <a:spLocks noGrp="1"/>
          </p:cNvSpPr>
          <p:nvPr>
            <p:ph type="title"/>
          </p:nvPr>
        </p:nvSpPr>
        <p:spPr>
          <a:xfrm>
            <a:off x="2267744" y="274638"/>
            <a:ext cx="6419056" cy="1143000"/>
          </a:xfrm>
        </p:spPr>
        <p:txBody>
          <a:bodyPr>
            <a:normAutofit fontScale="90000"/>
          </a:bodyPr>
          <a:lstStyle/>
          <a:p>
            <a:r>
              <a:rPr lang="en-CA" sz="4800" dirty="0">
                <a:solidFill>
                  <a:srgbClr val="ED008C"/>
                </a:solidFill>
                <a:latin typeface="Arial Black" pitchFamily="34" charset="0"/>
              </a:rPr>
              <a:t>November 22</a:t>
            </a:r>
            <a:r>
              <a:rPr lang="en-CA" sz="4800" baseline="30000" dirty="0">
                <a:solidFill>
                  <a:srgbClr val="ED008C"/>
                </a:solidFill>
                <a:latin typeface="Arial Black" pitchFamily="34" charset="0"/>
              </a:rPr>
              <a:t>nd</a:t>
            </a:r>
            <a:r>
              <a:rPr lang="en-CA" sz="4800" dirty="0">
                <a:solidFill>
                  <a:srgbClr val="ED008C"/>
                </a:solidFill>
                <a:latin typeface="Arial Black" pitchFamily="34" charset="0"/>
              </a:rPr>
              <a:t> -26th</a:t>
            </a:r>
          </a:p>
        </p:txBody>
      </p:sp>
      <p:pic>
        <p:nvPicPr>
          <p:cNvPr id="4" name="Content Placeholder 3" descr="Vegas_pink_square.jpg"/>
          <p:cNvPicPr>
            <a:picLocks noGrp="1" noChangeAspect="1"/>
          </p:cNvPicPr>
          <p:nvPr>
            <p:ph idx="1"/>
          </p:nvPr>
        </p:nvPicPr>
        <p:blipFill>
          <a:blip r:embed="rId3" cstate="print"/>
          <a:stretch>
            <a:fillRect/>
          </a:stretch>
        </p:blipFill>
        <p:spPr>
          <a:xfrm>
            <a:off x="179512" y="188640"/>
            <a:ext cx="2048256" cy="2106168"/>
          </a:xfrm>
        </p:spPr>
      </p:pic>
      <p:pic>
        <p:nvPicPr>
          <p:cNvPr id="1026" name="Picture 2" descr="Banner"/>
          <p:cNvPicPr>
            <a:picLocks noChangeAspect="1" noChangeArrowheads="1"/>
          </p:cNvPicPr>
          <p:nvPr/>
        </p:nvPicPr>
        <p:blipFill>
          <a:blip r:embed="rId4" cstate="print"/>
          <a:srcRect l="3030" r="3365"/>
          <a:stretch>
            <a:fillRect/>
          </a:stretch>
        </p:blipFill>
        <p:spPr bwMode="auto">
          <a:xfrm>
            <a:off x="0" y="4910282"/>
            <a:ext cx="9144000" cy="1975104"/>
          </a:xfrm>
          <a:prstGeom prst="rect">
            <a:avLst/>
          </a:prstGeom>
          <a:noFill/>
          <a:ln w="9525" algn="in">
            <a:noFill/>
            <a:miter lim="800000"/>
            <a:headEnd/>
            <a:tailEnd/>
          </a:ln>
          <a:effectLst/>
        </p:spPr>
      </p:pic>
      <p:sp>
        <p:nvSpPr>
          <p:cNvPr id="9" name="TextBox 8"/>
          <p:cNvSpPr txBox="1"/>
          <p:nvPr/>
        </p:nvSpPr>
        <p:spPr>
          <a:xfrm>
            <a:off x="179512" y="2492896"/>
            <a:ext cx="7272808" cy="2246769"/>
          </a:xfrm>
          <a:prstGeom prst="rect">
            <a:avLst/>
          </a:prstGeom>
          <a:noFill/>
        </p:spPr>
        <p:txBody>
          <a:bodyPr wrap="square" rtlCol="0">
            <a:spAutoFit/>
          </a:bodyPr>
          <a:lstStyle/>
          <a:p>
            <a:r>
              <a:rPr lang="en-CA" sz="2800" dirty="0"/>
              <a:t>The 14</a:t>
            </a:r>
            <a:r>
              <a:rPr lang="en-CA" sz="2800" baseline="30000" dirty="0"/>
              <a:t>th</a:t>
            </a:r>
            <a:r>
              <a:rPr lang="en-CA" sz="2800" dirty="0"/>
              <a:t> Annual trip to the Desert includes:</a:t>
            </a:r>
          </a:p>
          <a:p>
            <a:r>
              <a:rPr lang="en-CA" sz="2400" dirty="0"/>
              <a:t> 	</a:t>
            </a:r>
            <a:r>
              <a:rPr lang="en-CA" sz="2800" dirty="0"/>
              <a:t>- Accommodation at </a:t>
            </a:r>
            <a:r>
              <a:rPr lang="en-CA" sz="2800" b="1" u="sng" dirty="0">
                <a:solidFill>
                  <a:srgbClr val="ED008C"/>
                </a:solidFill>
              </a:rPr>
              <a:t>Paris Hotel &amp; Casino</a:t>
            </a:r>
            <a:endParaRPr lang="en-CA" sz="2800" dirty="0">
              <a:solidFill>
                <a:srgbClr val="ED008C"/>
              </a:solidFill>
            </a:endParaRPr>
          </a:p>
          <a:p>
            <a:r>
              <a:rPr lang="en-CA" sz="2800" dirty="0"/>
              <a:t> 	- 3 Rounds at Nevada’s </a:t>
            </a:r>
            <a:r>
              <a:rPr lang="en-CA" sz="2800" b="1" u="sng" dirty="0">
                <a:solidFill>
                  <a:srgbClr val="ED008C"/>
                </a:solidFill>
              </a:rPr>
              <a:t>Best Courses</a:t>
            </a:r>
            <a:endParaRPr lang="en-CA" sz="2800" dirty="0">
              <a:solidFill>
                <a:srgbClr val="ED008C"/>
              </a:solidFill>
            </a:endParaRPr>
          </a:p>
          <a:p>
            <a:r>
              <a:rPr lang="en-CA" sz="2800" dirty="0"/>
              <a:t> 	- Cocktail parties &amp; Bus transfers</a:t>
            </a:r>
          </a:p>
          <a:p>
            <a:r>
              <a:rPr lang="en-CA" sz="2800" dirty="0"/>
              <a:t>	- Tee-gifts &amp; Prize Pots</a:t>
            </a:r>
            <a:endParaRPr lang="en-CA" sz="2000" dirty="0"/>
          </a:p>
        </p:txBody>
      </p:sp>
      <p:sp>
        <p:nvSpPr>
          <p:cNvPr id="10" name="TextBox 9"/>
          <p:cNvSpPr txBox="1"/>
          <p:nvPr/>
        </p:nvSpPr>
        <p:spPr>
          <a:xfrm>
            <a:off x="2411760" y="1412776"/>
            <a:ext cx="6336704" cy="954107"/>
          </a:xfrm>
          <a:prstGeom prst="rect">
            <a:avLst/>
          </a:prstGeom>
          <a:noFill/>
        </p:spPr>
        <p:txBody>
          <a:bodyPr wrap="square" rtlCol="0">
            <a:spAutoFit/>
          </a:bodyPr>
          <a:lstStyle/>
          <a:p>
            <a:r>
              <a:rPr lang="en-CA" sz="2800" dirty="0"/>
              <a:t>The </a:t>
            </a:r>
            <a:r>
              <a:rPr lang="en-CA" sz="2800" b="1" u="sng" dirty="0">
                <a:solidFill>
                  <a:srgbClr val="ED008C"/>
                </a:solidFill>
              </a:rPr>
              <a:t>Worlds Largest Pro-Am</a:t>
            </a:r>
            <a:r>
              <a:rPr lang="en-CA" sz="2800" b="1" dirty="0">
                <a:solidFill>
                  <a:srgbClr val="ED008C"/>
                </a:solidFill>
              </a:rPr>
              <a:t> </a:t>
            </a:r>
            <a:r>
              <a:rPr lang="en-CA" sz="2800" dirty="0"/>
              <a:t>has room for a few more Teams &amp; Individual amateurs!</a:t>
            </a:r>
          </a:p>
        </p:txBody>
      </p:sp>
    </p:spTree>
  </p:cSld>
  <p:clrMapOvr>
    <a:masterClrMapping/>
  </p:clrMapOvr>
  <p:transition spd="med" advClick="0" advTm="12000">
    <p:fade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Victoria Golf Club</a:t>
            </a:r>
          </a:p>
        </p:txBody>
      </p:sp>
      <p:sp>
        <p:nvSpPr>
          <p:cNvPr id="5" name="Subtitle 4"/>
          <p:cNvSpPr>
            <a:spLocks noGrp="1"/>
          </p:cNvSpPr>
          <p:nvPr>
            <p:ph type="subTitle" idx="1"/>
          </p:nvPr>
        </p:nvSpPr>
        <p:spPr/>
        <p:txBody>
          <a:bodyPr>
            <a:normAutofit/>
          </a:bodyPr>
          <a:lstStyle/>
          <a:p>
            <a:r>
              <a:rPr lang="en-CA" dirty="0"/>
              <a:t>Voted Golf Shop of the Year 2013</a:t>
            </a:r>
          </a:p>
        </p:txBody>
      </p:sp>
      <p:pic>
        <p:nvPicPr>
          <p:cNvPr id="7" name="Picture Placeholder 6" descr="IMG_20141029_134318.jpg"/>
          <p:cNvPicPr>
            <a:picLocks noGrp="1" noChangeAspect="1"/>
          </p:cNvPicPr>
          <p:nvPr>
            <p:ph type="pic" idx="10"/>
          </p:nvPr>
        </p:nvPicPr>
        <p:blipFill>
          <a:blip r:embed="rId2" cstate="print"/>
          <a:srcRect l="1734" t="11424" r="1734" b="4286"/>
          <a:stretch>
            <a:fillRect/>
          </a:stretch>
        </p:blipFill>
        <p:spPr>
          <a:xfrm>
            <a:off x="179512" y="188640"/>
            <a:ext cx="2736850" cy="4248472"/>
          </a:xfrm>
        </p:spPr>
      </p:pic>
      <p:pic>
        <p:nvPicPr>
          <p:cNvPr id="8" name="Picture 7" descr="IMG_20141029_134304.jpg"/>
          <p:cNvPicPr>
            <a:picLocks noChangeAspect="1"/>
          </p:cNvPicPr>
          <p:nvPr/>
        </p:nvPicPr>
        <p:blipFill>
          <a:blip r:embed="rId3" cstate="print"/>
          <a:srcRect t="12201" r="7067" b="4851"/>
          <a:stretch>
            <a:fillRect/>
          </a:stretch>
        </p:blipFill>
        <p:spPr>
          <a:xfrm>
            <a:off x="6300192" y="188640"/>
            <a:ext cx="2664296" cy="4227674"/>
          </a:xfrm>
          <a:prstGeom prst="rect">
            <a:avLst/>
          </a:prstGeom>
        </p:spPr>
      </p:pic>
      <p:pic>
        <p:nvPicPr>
          <p:cNvPr id="10" name="Picture 9" descr="IMG_20141029_134344.jpg"/>
          <p:cNvPicPr>
            <a:picLocks noChangeAspect="1"/>
          </p:cNvPicPr>
          <p:nvPr/>
        </p:nvPicPr>
        <p:blipFill>
          <a:blip r:embed="rId4" cstate="print"/>
          <a:srcRect l="3733" t="33200" r="25734" b="14301"/>
          <a:stretch>
            <a:fillRect/>
          </a:stretch>
        </p:blipFill>
        <p:spPr>
          <a:xfrm>
            <a:off x="3219251" y="1628800"/>
            <a:ext cx="2720901" cy="3600400"/>
          </a:xfrm>
          <a:prstGeom prst="rect">
            <a:avLst/>
          </a:prstGeom>
        </p:spPr>
      </p:pic>
    </p:spTree>
  </p:cSld>
  <p:clrMapOvr>
    <a:masterClrMapping/>
  </p:clrMapOvr>
  <p:transition spd="med" advClick="0" advTm="12000">
    <p:fade thruBlk="1"/>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Victoria Golf Club</a:t>
            </a:r>
          </a:p>
        </p:txBody>
      </p:sp>
      <p:sp>
        <p:nvSpPr>
          <p:cNvPr id="5" name="Subtitle 4"/>
          <p:cNvSpPr>
            <a:spLocks noGrp="1"/>
          </p:cNvSpPr>
          <p:nvPr>
            <p:ph type="subTitle" idx="1"/>
          </p:nvPr>
        </p:nvSpPr>
        <p:spPr/>
        <p:txBody>
          <a:bodyPr>
            <a:normAutofit/>
          </a:bodyPr>
          <a:lstStyle/>
          <a:p>
            <a:r>
              <a:rPr lang="en-CA" dirty="0"/>
              <a:t>Shelving Project May 2015</a:t>
            </a:r>
          </a:p>
        </p:txBody>
      </p:sp>
      <p:pic>
        <p:nvPicPr>
          <p:cNvPr id="7" name="Picture 6" descr="1461.JPG"/>
          <p:cNvPicPr>
            <a:picLocks noChangeAspect="1"/>
          </p:cNvPicPr>
          <p:nvPr/>
        </p:nvPicPr>
        <p:blipFill>
          <a:blip r:embed="rId2" cstate="print"/>
          <a:srcRect l="9051" b="17451"/>
          <a:stretch>
            <a:fillRect/>
          </a:stretch>
        </p:blipFill>
        <p:spPr>
          <a:xfrm>
            <a:off x="899592" y="404664"/>
            <a:ext cx="7193060" cy="4896544"/>
          </a:xfrm>
          <a:prstGeom prst="rect">
            <a:avLst/>
          </a:prstGeom>
        </p:spPr>
      </p:pic>
    </p:spTree>
  </p:cSld>
  <p:clrMapOvr>
    <a:masterClrMapping/>
  </p:clrMapOvr>
  <p:transition spd="med" advClick="0" advTm="12000">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Victoria Golf Club</a:t>
            </a:r>
          </a:p>
        </p:txBody>
      </p:sp>
      <p:sp>
        <p:nvSpPr>
          <p:cNvPr id="5" name="Subtitle 4"/>
          <p:cNvSpPr>
            <a:spLocks noGrp="1"/>
          </p:cNvSpPr>
          <p:nvPr>
            <p:ph type="subTitle" idx="1"/>
          </p:nvPr>
        </p:nvSpPr>
        <p:spPr/>
        <p:txBody>
          <a:bodyPr>
            <a:normAutofit/>
          </a:bodyPr>
          <a:lstStyle/>
          <a:p>
            <a:r>
              <a:rPr lang="en-CA" dirty="0"/>
              <a:t>Shelving Project May 2015</a:t>
            </a:r>
          </a:p>
        </p:txBody>
      </p:sp>
      <p:pic>
        <p:nvPicPr>
          <p:cNvPr id="7" name="Picture 6" descr="540.JPG"/>
          <p:cNvPicPr>
            <a:picLocks noChangeAspect="1"/>
          </p:cNvPicPr>
          <p:nvPr/>
        </p:nvPicPr>
        <p:blipFill>
          <a:blip r:embed="rId2" cstate="print"/>
          <a:srcRect t="7738" r="7149"/>
          <a:stretch>
            <a:fillRect/>
          </a:stretch>
        </p:blipFill>
        <p:spPr>
          <a:xfrm>
            <a:off x="5220072" y="332656"/>
            <a:ext cx="3672408" cy="4865509"/>
          </a:xfrm>
          <a:prstGeom prst="rect">
            <a:avLst/>
          </a:prstGeom>
        </p:spPr>
      </p:pic>
      <p:pic>
        <p:nvPicPr>
          <p:cNvPr id="8" name="Picture 7" descr="534.JPG"/>
          <p:cNvPicPr>
            <a:picLocks noChangeAspect="1"/>
          </p:cNvPicPr>
          <p:nvPr/>
        </p:nvPicPr>
        <p:blipFill>
          <a:blip r:embed="rId3" cstate="print"/>
          <a:srcRect t="6824" b="11293"/>
          <a:stretch>
            <a:fillRect/>
          </a:stretch>
        </p:blipFill>
        <p:spPr>
          <a:xfrm>
            <a:off x="251520" y="980728"/>
            <a:ext cx="5628117" cy="3456384"/>
          </a:xfrm>
          <a:prstGeom prst="rect">
            <a:avLst/>
          </a:prstGeom>
        </p:spPr>
      </p:pic>
    </p:spTree>
  </p:cSld>
  <p:clrMapOvr>
    <a:masterClrMapping/>
  </p:clrMapOvr>
  <p:transition spd="med" advClick="0" advTm="12000">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0" y="260648"/>
            <a:ext cx="9144000" cy="792088"/>
          </a:xfrm>
        </p:spPr>
        <p:txBody>
          <a:bodyPr>
            <a:normAutofit fontScale="90000"/>
          </a:bodyPr>
          <a:lstStyle/>
          <a:p>
            <a:r>
              <a:rPr lang="en-CA" dirty="0"/>
              <a:t>Olympic View - </a:t>
            </a:r>
            <a:r>
              <a:rPr lang="en-CA" dirty="0" err="1"/>
              <a:t>GolfBC</a:t>
            </a:r>
            <a:endParaRPr lang="en-CA" dirty="0"/>
          </a:p>
        </p:txBody>
      </p:sp>
      <p:sp>
        <p:nvSpPr>
          <p:cNvPr id="5" name="Subtitle 4"/>
          <p:cNvSpPr>
            <a:spLocks noGrp="1"/>
          </p:cNvSpPr>
          <p:nvPr>
            <p:ph type="subTitle" idx="1"/>
          </p:nvPr>
        </p:nvSpPr>
        <p:spPr>
          <a:xfrm>
            <a:off x="0" y="1052736"/>
            <a:ext cx="9144000" cy="692696"/>
          </a:xfrm>
        </p:spPr>
        <p:txBody>
          <a:bodyPr>
            <a:normAutofit/>
          </a:bodyPr>
          <a:lstStyle/>
          <a:p>
            <a:r>
              <a:rPr lang="en-CA" dirty="0"/>
              <a:t>Counter Relocation Project – June 2015</a:t>
            </a:r>
          </a:p>
        </p:txBody>
      </p:sp>
      <p:pic>
        <p:nvPicPr>
          <p:cNvPr id="2050" name="Picture 2" descr="C:\Users\Samantha Tough\Google Drive\Fresh Golf Solutions\Fixtures &amp; Lockers\Orders &amp; Quotes\Olympic View\Olympic View Pictures\SketchUp Pics\OV Proposal Corner Layout.jpg"/>
          <p:cNvPicPr>
            <a:picLocks noChangeAspect="1" noChangeArrowheads="1"/>
          </p:cNvPicPr>
          <p:nvPr/>
        </p:nvPicPr>
        <p:blipFill>
          <a:blip r:embed="rId2" cstate="print"/>
          <a:srcRect l="10626" t="3123" r="11413" b="23395"/>
          <a:stretch>
            <a:fillRect/>
          </a:stretch>
        </p:blipFill>
        <p:spPr bwMode="auto">
          <a:xfrm>
            <a:off x="467544" y="1772816"/>
            <a:ext cx="8234983" cy="4824536"/>
          </a:xfrm>
          <a:prstGeom prst="rect">
            <a:avLst/>
          </a:prstGeom>
          <a:noFill/>
        </p:spPr>
      </p:pic>
    </p:spTree>
  </p:cSld>
  <p:clrMapOvr>
    <a:masterClrMapping/>
  </p:clrMapOvr>
  <p:transition spd="med" advClick="0" advTm="12000">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Olympic View - </a:t>
            </a:r>
            <a:r>
              <a:rPr lang="en-CA" dirty="0" err="1"/>
              <a:t>GolfBC</a:t>
            </a:r>
            <a:endParaRPr lang="en-CA" dirty="0"/>
          </a:p>
        </p:txBody>
      </p:sp>
      <p:sp>
        <p:nvSpPr>
          <p:cNvPr id="5" name="Subtitle 4"/>
          <p:cNvSpPr>
            <a:spLocks noGrp="1"/>
          </p:cNvSpPr>
          <p:nvPr>
            <p:ph type="subTitle" idx="1"/>
          </p:nvPr>
        </p:nvSpPr>
        <p:spPr/>
        <p:txBody>
          <a:bodyPr>
            <a:normAutofit/>
          </a:bodyPr>
          <a:lstStyle/>
          <a:p>
            <a:r>
              <a:rPr lang="en-CA" dirty="0"/>
              <a:t>Counter Relocation Project</a:t>
            </a:r>
          </a:p>
        </p:txBody>
      </p:sp>
      <p:pic>
        <p:nvPicPr>
          <p:cNvPr id="6" name="Picture 5" descr="Amended Front.jpg"/>
          <p:cNvPicPr>
            <a:picLocks noChangeAspect="1"/>
          </p:cNvPicPr>
          <p:nvPr/>
        </p:nvPicPr>
        <p:blipFill>
          <a:blip r:embed="rId2" cstate="print"/>
          <a:stretch>
            <a:fillRect/>
          </a:stretch>
        </p:blipFill>
        <p:spPr>
          <a:xfrm>
            <a:off x="251520" y="1636036"/>
            <a:ext cx="8640960" cy="3593164"/>
          </a:xfrm>
          <a:prstGeom prst="rect">
            <a:avLst/>
          </a:prstGeom>
        </p:spPr>
      </p:pic>
      <p:sp>
        <p:nvSpPr>
          <p:cNvPr id="9" name="Rectangle 8"/>
          <p:cNvSpPr/>
          <p:nvPr/>
        </p:nvSpPr>
        <p:spPr>
          <a:xfrm>
            <a:off x="251520" y="116632"/>
            <a:ext cx="8640960" cy="1384995"/>
          </a:xfrm>
          <a:prstGeom prst="rect">
            <a:avLst/>
          </a:prstGeom>
        </p:spPr>
        <p:txBody>
          <a:bodyPr wrap="square">
            <a:spAutoFit/>
          </a:bodyPr>
          <a:lstStyle/>
          <a:p>
            <a:pPr algn="ctr"/>
            <a:r>
              <a:rPr lang="en-CA" sz="2800" dirty="0">
                <a:solidFill>
                  <a:srgbClr val="ED008C"/>
                </a:solidFill>
              </a:rPr>
              <a:t>“VB Golf understood what we wanted and needed. </a:t>
            </a:r>
          </a:p>
          <a:p>
            <a:pPr algn="ctr"/>
            <a:r>
              <a:rPr lang="en-CA" sz="2800" dirty="0">
                <a:solidFill>
                  <a:srgbClr val="ED008C"/>
                </a:solidFill>
              </a:rPr>
              <a:t>They looked at our budget and got the </a:t>
            </a:r>
          </a:p>
          <a:p>
            <a:pPr algn="ctr"/>
            <a:r>
              <a:rPr lang="en-CA" sz="2800" dirty="0">
                <a:solidFill>
                  <a:srgbClr val="ED008C"/>
                </a:solidFill>
              </a:rPr>
              <a:t>Most Value out of our new counter!”</a:t>
            </a:r>
          </a:p>
        </p:txBody>
      </p:sp>
    </p:spTree>
  </p:cSld>
  <p:clrMapOvr>
    <a:masterClrMapping/>
  </p:clrMapOvr>
  <p:transition spd="med" advClick="0" advTm="12000">
    <p:fade thruBlk="1"/>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CA" dirty="0"/>
              <a:t>Olympic View - </a:t>
            </a:r>
            <a:r>
              <a:rPr lang="en-CA" dirty="0" err="1"/>
              <a:t>GolfBC</a:t>
            </a:r>
            <a:endParaRPr lang="en-CA" dirty="0"/>
          </a:p>
        </p:txBody>
      </p:sp>
      <p:sp>
        <p:nvSpPr>
          <p:cNvPr id="5" name="Subtitle 4"/>
          <p:cNvSpPr>
            <a:spLocks noGrp="1"/>
          </p:cNvSpPr>
          <p:nvPr>
            <p:ph type="subTitle" idx="1"/>
          </p:nvPr>
        </p:nvSpPr>
        <p:spPr/>
        <p:txBody>
          <a:bodyPr>
            <a:normAutofit/>
          </a:bodyPr>
          <a:lstStyle/>
          <a:p>
            <a:r>
              <a:rPr lang="en-CA" dirty="0"/>
              <a:t>Counter Relocation Project</a:t>
            </a:r>
          </a:p>
        </p:txBody>
      </p:sp>
      <p:pic>
        <p:nvPicPr>
          <p:cNvPr id="8" name="Picture Placeholder 7" descr="OV4.JPG"/>
          <p:cNvPicPr>
            <a:picLocks noGrp="1" noChangeAspect="1"/>
          </p:cNvPicPr>
          <p:nvPr>
            <p:ph type="pic" idx="10"/>
          </p:nvPr>
        </p:nvPicPr>
        <p:blipFill>
          <a:blip r:embed="rId2" cstate="print"/>
          <a:srcRect t="11752" b="11752"/>
          <a:stretch>
            <a:fillRect/>
          </a:stretch>
        </p:blipFill>
        <p:spPr/>
      </p:pic>
    </p:spTree>
  </p:cSld>
  <p:clrMapOvr>
    <a:masterClrMapping/>
  </p:clrMapOvr>
  <p:transition spd="med" advClick="0" advTm="12000">
    <p:fade thruBlk="1"/>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646</TotalTime>
  <Words>424</Words>
  <Application>Microsoft Office PowerPoint</Application>
  <PresentationFormat>On-screen Show (4:3)</PresentationFormat>
  <Paragraphs>75</Paragraphs>
  <Slides>31</Slides>
  <Notes>0</Notes>
  <HiddenSlides>2</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Arial Black</vt:lpstr>
      <vt:lpstr>Calibri</vt:lpstr>
      <vt:lpstr>Custom Design</vt:lpstr>
      <vt:lpstr>PowerPoint Presentation</vt:lpstr>
      <vt:lpstr>Victoria Golf Club</vt:lpstr>
      <vt:lpstr>Victoria Golf Club</vt:lpstr>
      <vt:lpstr>Victoria Golf Club</vt:lpstr>
      <vt:lpstr>Victoria Golf Club</vt:lpstr>
      <vt:lpstr>Victoria Golf Club</vt:lpstr>
      <vt:lpstr>Olympic View - GolfBC</vt:lpstr>
      <vt:lpstr>Olympic View - GolfBC</vt:lpstr>
      <vt:lpstr>Olympic View - GolfBC</vt:lpstr>
      <vt:lpstr>“We love our new counter here at Olympic View! Our shop has been getting tons of great feedback from the layout.” </vt:lpstr>
      <vt:lpstr>Olympic View - GolfBC</vt:lpstr>
      <vt:lpstr>Olympic View – GolfBC</vt:lpstr>
      <vt:lpstr>Olympic View - GolfBC</vt:lpstr>
      <vt:lpstr>Kelowna Golf &amp; Country Club</vt:lpstr>
      <vt:lpstr>Kelowna Golf &amp; Country Club</vt:lpstr>
      <vt:lpstr>Kelowna Golf &amp; Country Club</vt:lpstr>
      <vt:lpstr>Kelowna Golf &amp; Country Club</vt:lpstr>
      <vt:lpstr>Kelowna Golf &amp; Country Club</vt:lpstr>
      <vt:lpstr>Arbutus Ridge Golf Club</vt:lpstr>
      <vt:lpstr>Arbutus Ridge Golf Club</vt:lpstr>
      <vt:lpstr>“The amazing comments from our members  and regular public confirmed: The final product was worth our investment!”</vt:lpstr>
      <vt:lpstr>Arbutus Ridge Golf Club</vt:lpstr>
      <vt:lpstr>Cowichan Golf Club</vt:lpstr>
      <vt:lpstr>Cowichan Golf Club</vt:lpstr>
      <vt:lpstr>Cottonwood Golf Course</vt:lpstr>
      <vt:lpstr>New Designs &amp; Projects</vt:lpstr>
      <vt:lpstr>New Designs &amp; Projects</vt:lpstr>
      <vt:lpstr>New Designs &amp; Projects</vt:lpstr>
      <vt:lpstr>New Designs &amp; Projects</vt:lpstr>
      <vt:lpstr>November 22nd -26th</vt:lpstr>
      <vt:lpstr>November 22nd -26th</vt:lpstr>
    </vt:vector>
  </TitlesOfParts>
  <Company>Grizli777</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Samantha Tough</dc:creator>
  <cp:lastModifiedBy>Samantha Tough</cp:lastModifiedBy>
  <cp:revision>66</cp:revision>
  <dcterms:created xsi:type="dcterms:W3CDTF">2015-09-29T21:36:13Z</dcterms:created>
  <dcterms:modified xsi:type="dcterms:W3CDTF">2017-01-13T22:10:20Z</dcterms:modified>
</cp:coreProperties>
</file>